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4.xml" ContentType="application/vnd.openxmlformats-officedocument.presentationml.notesSlide+xml"/>
  <Override PartName="/ppt/charts/chart6.xml" ContentType="application/vnd.openxmlformats-officedocument.drawingml.chart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notesSlides/notesSlide16.xml" ContentType="application/vnd.openxmlformats-officedocument.presentationml.notesSlide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307" r:id="rId3"/>
    <p:sldId id="259" r:id="rId4"/>
    <p:sldId id="330" r:id="rId5"/>
    <p:sldId id="349" r:id="rId6"/>
    <p:sldId id="350" r:id="rId7"/>
    <p:sldId id="308" r:id="rId8"/>
    <p:sldId id="337" r:id="rId9"/>
    <p:sldId id="327" r:id="rId10"/>
    <p:sldId id="334" r:id="rId11"/>
    <p:sldId id="311" r:id="rId12"/>
    <p:sldId id="312" r:id="rId13"/>
    <p:sldId id="314" r:id="rId14"/>
    <p:sldId id="305" r:id="rId15"/>
    <p:sldId id="324" r:id="rId16"/>
    <p:sldId id="336" r:id="rId17"/>
    <p:sldId id="338" r:id="rId18"/>
    <p:sldId id="340" r:id="rId19"/>
    <p:sldId id="352" r:id="rId20"/>
    <p:sldId id="339" r:id="rId21"/>
    <p:sldId id="342" r:id="rId22"/>
    <p:sldId id="261" r:id="rId23"/>
    <p:sldId id="260" r:id="rId24"/>
    <p:sldId id="276" r:id="rId25"/>
    <p:sldId id="277" r:id="rId26"/>
    <p:sldId id="278" r:id="rId27"/>
    <p:sldId id="282" r:id="rId28"/>
    <p:sldId id="279" r:id="rId29"/>
    <p:sldId id="280" r:id="rId30"/>
    <p:sldId id="283" r:id="rId31"/>
    <p:sldId id="281" r:id="rId32"/>
    <p:sldId id="262" r:id="rId33"/>
    <p:sldId id="325" r:id="rId34"/>
    <p:sldId id="326" r:id="rId35"/>
    <p:sldId id="263" r:id="rId36"/>
    <p:sldId id="264" r:id="rId37"/>
    <p:sldId id="265" r:id="rId38"/>
    <p:sldId id="266" r:id="rId39"/>
    <p:sldId id="267" r:id="rId40"/>
    <p:sldId id="268" r:id="rId41"/>
    <p:sldId id="270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69" r:id="rId52"/>
    <p:sldId id="257" r:id="rId53"/>
    <p:sldId id="328" r:id="rId54"/>
    <p:sldId id="329" r:id="rId55"/>
    <p:sldId id="271" r:id="rId56"/>
    <p:sldId id="272" r:id="rId57"/>
    <p:sldId id="274" r:id="rId58"/>
    <p:sldId id="304" r:id="rId59"/>
    <p:sldId id="275" r:id="rId60"/>
    <p:sldId id="333" r:id="rId61"/>
    <p:sldId id="273" r:id="rId62"/>
    <p:sldId id="348" r:id="rId63"/>
    <p:sldId id="341" r:id="rId64"/>
    <p:sldId id="346" r:id="rId65"/>
    <p:sldId id="347" r:id="rId66"/>
    <p:sldId id="345" r:id="rId67"/>
    <p:sldId id="343" r:id="rId68"/>
    <p:sldId id="344" r:id="rId69"/>
    <p:sldId id="302" r:id="rId70"/>
    <p:sldId id="300" r:id="rId71"/>
    <p:sldId id="258" r:id="rId72"/>
    <p:sldId id="335" r:id="rId73"/>
    <p:sldId id="351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5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tei:workspace:spark_paper:nsdi_2012:analysis:PregelResul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5.1894253349910199E-2"/>
          <c:y val="0.31818181818181801"/>
          <c:w val="0.89151574803149602"/>
          <c:h val="0.3989310427105700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Prep (extract, transform, load, clean)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Data Processing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PageRank</c:v>
                </c:pt>
              </c:strCache>
            </c:strRef>
          </c:tx>
          <c:spPr>
            <a:solidFill>
              <a:srgbClr val="FFFFFF"/>
            </a:solidFill>
            <a:ln>
              <a:solidFill>
                <a:srgbClr val="FFFFFF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Data Processing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Dumping results into a database / HDFS</c:v>
                </c:pt>
              </c:strCache>
            </c:strRef>
          </c:tx>
          <c:spPr>
            <a:solidFill>
              <a:srgbClr val="FFFFFF"/>
            </a:solidFill>
            <a:ln>
              <a:solidFill>
                <a:srgbClr val="FFFFFF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Data Processing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9440640"/>
        <c:axId val="89442176"/>
      </c:barChart>
      <c:catAx>
        <c:axId val="89440640"/>
        <c:scaling>
          <c:orientation val="minMax"/>
        </c:scaling>
        <c:delete val="1"/>
        <c:axPos val="l"/>
        <c:majorTickMark val="out"/>
        <c:minorTickMark val="none"/>
        <c:tickLblPos val="nextTo"/>
        <c:crossAx val="89442176"/>
        <c:crosses val="autoZero"/>
        <c:auto val="1"/>
        <c:lblAlgn val="ctr"/>
        <c:lblOffset val="100"/>
        <c:noMultiLvlLbl val="0"/>
      </c:catAx>
      <c:valAx>
        <c:axId val="89442176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Gill Sans Light"/>
                <a:cs typeface="Gill Sans Light"/>
              </a:defRPr>
            </a:pPr>
            <a:endParaRPr lang="en-US"/>
          </a:p>
        </c:txPr>
        <c:crossAx val="894406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5.1894253349910199E-2"/>
          <c:y val="0.27398950131233601"/>
          <c:w val="0.89151574803149602"/>
          <c:h val="0.44312335958005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Prep (extract, transform, load, clean)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Data Processing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PageRank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Data Processing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Dumping results into a database / HDFS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Data Processing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9474560"/>
        <c:axId val="89476096"/>
      </c:barChart>
      <c:catAx>
        <c:axId val="89474560"/>
        <c:scaling>
          <c:orientation val="minMax"/>
        </c:scaling>
        <c:delete val="1"/>
        <c:axPos val="l"/>
        <c:majorTickMark val="out"/>
        <c:minorTickMark val="none"/>
        <c:tickLblPos val="nextTo"/>
        <c:crossAx val="89476096"/>
        <c:crosses val="autoZero"/>
        <c:auto val="1"/>
        <c:lblAlgn val="ctr"/>
        <c:lblOffset val="100"/>
        <c:noMultiLvlLbl val="0"/>
      </c:catAx>
      <c:valAx>
        <c:axId val="89476096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Gill Sans Light"/>
                <a:cs typeface="Gill Sans Light"/>
              </a:defRPr>
            </a:pPr>
            <a:endParaRPr lang="en-US"/>
          </a:p>
        </c:txPr>
        <c:crossAx val="894745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806089812543899"/>
          <c:y val="9.0798515050483503E-2"/>
          <c:w val="0.53520473875191799"/>
          <c:h val="0.6394299023432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'New results'!$A$12</c:f>
              <c:strCache>
                <c:ptCount val="1"/>
                <c:pt idx="0">
                  <c:v>Hadoop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9.10746812386156E-4"/>
                  <c:y val="-2.10210210210209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4.5537340619307802E-3"/>
                  <c:y val="-5.40540540540540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noEndCap val="0"/>
            <c:plus>
              <c:numRef>
                <c:f>'New results'!$E$6:$F$6</c:f>
                <c:numCache>
                  <c:formatCode>General</c:formatCode>
                  <c:ptCount val="2"/>
                  <c:pt idx="0">
                    <c:v>6.8303620807279399</c:v>
                  </c:pt>
                  <c:pt idx="1">
                    <c:v>3.9778231387377998</c:v>
                  </c:pt>
                </c:numCache>
              </c:numRef>
            </c:plus>
            <c:minus>
              <c:numRef>
                <c:f>'New results'!$E$6:$F$6</c:f>
                <c:numCache>
                  <c:formatCode>General</c:formatCode>
                  <c:ptCount val="2"/>
                  <c:pt idx="0">
                    <c:v>6.8303620807279399</c:v>
                  </c:pt>
                  <c:pt idx="1">
                    <c:v>3.9778231387377998</c:v>
                  </c:pt>
                </c:numCache>
              </c:numRef>
            </c:minus>
          </c:errBars>
          <c:cat>
            <c:numRef>
              <c:f>'New results'!$B$5:$C$5</c:f>
              <c:numCache>
                <c:formatCode>General</c:formatCode>
                <c:ptCount val="2"/>
                <c:pt idx="0">
                  <c:v>30</c:v>
                </c:pt>
                <c:pt idx="1">
                  <c:v>60</c:v>
                </c:pt>
              </c:numCache>
            </c:numRef>
          </c:cat>
          <c:val>
            <c:numRef>
              <c:f>'New results'!$B$12:$C$12</c:f>
              <c:numCache>
                <c:formatCode>General</c:formatCode>
                <c:ptCount val="2"/>
                <c:pt idx="0">
                  <c:v>170.75</c:v>
                </c:pt>
                <c:pt idx="1">
                  <c:v>80.349999999999994</c:v>
                </c:pt>
              </c:numCache>
            </c:numRef>
          </c:val>
        </c:ser>
        <c:ser>
          <c:idx val="1"/>
          <c:order val="1"/>
          <c:tx>
            <c:strRef>
              <c:f>'New results'!$A$13</c:f>
              <c:strCache>
                <c:ptCount val="1"/>
                <c:pt idx="0">
                  <c:v>Spark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9.10746812386156E-4"/>
                  <c:y val="-5.40540540540540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9.10746812386156E-4"/>
                  <c:y val="-3.45345345345344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noEndCap val="0"/>
            <c:plus>
              <c:numRef>
                <c:f>'New results'!$E$7:$F$7</c:f>
                <c:numCache>
                  <c:formatCode>General</c:formatCode>
                  <c:ptCount val="2"/>
                  <c:pt idx="0">
                    <c:v>10.03497478873512</c:v>
                  </c:pt>
                  <c:pt idx="1">
                    <c:v>3.47</c:v>
                  </c:pt>
                </c:numCache>
              </c:numRef>
            </c:plus>
            <c:minus>
              <c:numRef>
                <c:f>'New results'!$E$7:$F$7</c:f>
                <c:numCache>
                  <c:formatCode>General</c:formatCode>
                  <c:ptCount val="2"/>
                  <c:pt idx="0">
                    <c:v>10.03497478873512</c:v>
                  </c:pt>
                  <c:pt idx="1">
                    <c:v>3.47</c:v>
                  </c:pt>
                </c:numCache>
              </c:numRef>
            </c:minus>
          </c:errBars>
          <c:cat>
            <c:numRef>
              <c:f>'New results'!$B$5:$C$5</c:f>
              <c:numCache>
                <c:formatCode>General</c:formatCode>
                <c:ptCount val="2"/>
                <c:pt idx="0">
                  <c:v>30</c:v>
                </c:pt>
                <c:pt idx="1">
                  <c:v>60</c:v>
                </c:pt>
              </c:numCache>
            </c:numRef>
          </c:cat>
          <c:val>
            <c:numRef>
              <c:f>'New results'!$B$14:$C$14</c:f>
              <c:numCache>
                <c:formatCode>General</c:formatCode>
                <c:ptCount val="2"/>
                <c:pt idx="0">
                  <c:v>23.01</c:v>
                </c:pt>
                <c:pt idx="1">
                  <c:v>13.74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2505600"/>
        <c:axId val="112507520"/>
      </c:barChart>
      <c:catAx>
        <c:axId val="1125056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Number of machines</a:t>
                </a:r>
              </a:p>
            </c:rich>
          </c:tx>
          <c:layout>
            <c:manualLayout>
              <c:xMode val="edge"/>
              <c:yMode val="edge"/>
              <c:x val="0.27275655092293799"/>
              <c:y val="0.8642740772268330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12507520"/>
        <c:crosses val="autoZero"/>
        <c:auto val="1"/>
        <c:lblAlgn val="ctr"/>
        <c:lblOffset val="100"/>
        <c:noMultiLvlLbl val="0"/>
      </c:catAx>
      <c:valAx>
        <c:axId val="11250752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Iteration time (s)</a:t>
                </a:r>
              </a:p>
            </c:rich>
          </c:tx>
          <c:layout>
            <c:manualLayout>
              <c:xMode val="edge"/>
              <c:yMode val="edge"/>
              <c:x val="6.8941382327209104E-3"/>
              <c:y val="0.186422170201697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1250560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4270477460809203"/>
          <c:y val="0.16695721601233399"/>
          <c:w val="0.23655120978730099"/>
          <c:h val="0.2299991724007469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22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7752113570891401"/>
          <c:y val="0.109570385865619"/>
          <c:w val="0.60874602798576305"/>
          <c:h val="0.558572704696196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Spark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Logistic Regression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Hadoop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Logistic Regression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109795968"/>
        <c:axId val="109805952"/>
      </c:barChart>
      <c:catAx>
        <c:axId val="10979596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109805952"/>
        <c:crosses val="autoZero"/>
        <c:auto val="1"/>
        <c:lblAlgn val="ctr"/>
        <c:lblOffset val="100"/>
        <c:noMultiLvlLbl val="0"/>
      </c:catAx>
      <c:valAx>
        <c:axId val="10980595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109795968"/>
        <c:crosses val="autoZero"/>
        <c:crossBetween val="between"/>
        <c:majorUnit val="25"/>
      </c:valAx>
    </c:plotArea>
    <c:plotVisOnly val="1"/>
    <c:dispBlanksAs val="gap"/>
    <c:showDLblsOverMax val="0"/>
  </c:chart>
  <c:txPr>
    <a:bodyPr/>
    <a:lstStyle/>
    <a:p>
      <a:pPr>
        <a:defRPr sz="2000">
          <a:latin typeface="+mn-lt"/>
          <a:cs typeface="Arial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177493438320199"/>
          <c:y val="0.109570385865619"/>
          <c:w val="0.52609333989501295"/>
          <c:h val="0.558572704696196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Spark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K-Means Clustering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4.0999999999999996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Hadoop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K-Means Clustering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112305280"/>
        <c:axId val="112306816"/>
      </c:barChart>
      <c:catAx>
        <c:axId val="11230528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112306816"/>
        <c:crosses val="autoZero"/>
        <c:auto val="1"/>
        <c:lblAlgn val="ctr"/>
        <c:lblOffset val="100"/>
        <c:noMultiLvlLbl val="0"/>
      </c:catAx>
      <c:valAx>
        <c:axId val="112306816"/>
        <c:scaling>
          <c:orientation val="minMax"/>
          <c:min val="0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112305280"/>
        <c:crosses val="autoZero"/>
        <c:crossBetween val="between"/>
        <c:majorUnit val="30"/>
      </c:valAx>
    </c:plotArea>
    <c:legend>
      <c:legendPos val="r"/>
      <c:layout>
        <c:manualLayout>
          <c:xMode val="edge"/>
          <c:yMode val="edge"/>
          <c:x val="0.81117313460817397"/>
          <c:y val="6.8804118284059704E-2"/>
          <c:w val="0.13525543682039701"/>
          <c:h val="0.65767706898074296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2000">
          <a:latin typeface="+mn-lt"/>
          <a:cs typeface="Arial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01"/>
          <c:y val="0.109570385865619"/>
          <c:w val="0.82334864391951001"/>
          <c:h val="0.558572704696196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1"/>
              <c:layout>
                <c:manualLayout>
                  <c:x val="1.1437908496731999E-2"/>
                  <c:y val="-4.111494964300789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GraphLab</c:v>
                </c:pt>
                <c:pt idx="1">
                  <c:v>GraphX</c:v>
                </c:pt>
                <c:pt idx="2">
                  <c:v>Giraph</c:v>
                </c:pt>
                <c:pt idx="3">
                  <c:v>Naïve Spark</c:v>
                </c:pt>
                <c:pt idx="4">
                  <c:v>Mahout/Hadoop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22</c:v>
                </c:pt>
                <c:pt idx="1">
                  <c:v>68</c:v>
                </c:pt>
                <c:pt idx="2">
                  <c:v>207</c:v>
                </c:pt>
                <c:pt idx="3">
                  <c:v>354</c:v>
                </c:pt>
                <c:pt idx="4">
                  <c:v>1340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12386048"/>
        <c:axId val="112389120"/>
      </c:barChart>
      <c:catAx>
        <c:axId val="112386048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12389120"/>
        <c:crosses val="autoZero"/>
        <c:auto val="1"/>
        <c:lblAlgn val="ctr"/>
        <c:lblOffset val="100"/>
        <c:noMultiLvlLbl val="0"/>
      </c:catAx>
      <c:valAx>
        <c:axId val="11238912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Runtime (in seconds, PageRank for 10</a:t>
                </a:r>
                <a:r>
                  <a:rPr lang="en-US" baseline="0" dirty="0" smtClean="0"/>
                  <a:t> iterations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25648988729349997"/>
              <c:y val="0.8514057615960930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112386048"/>
        <c:crosses val="autoZero"/>
        <c:crossBetween val="between"/>
        <c:majorUnit val="200"/>
        <c:minorUnit val="2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01"/>
          <c:y val="0.109570385865619"/>
          <c:w val="0.82334864391951001"/>
          <c:h val="0.558572704696196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1"/>
              <c:layout>
                <c:manualLayout>
                  <c:x val="1.1437908496731999E-2"/>
                  <c:y val="-4.111494964300789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GraphLab</c:v>
                </c:pt>
                <c:pt idx="1">
                  <c:v>GraphX</c:v>
                </c:pt>
                <c:pt idx="2">
                  <c:v>Giraph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203</c:v>
                </c:pt>
                <c:pt idx="1">
                  <c:v>451</c:v>
                </c:pt>
                <c:pt idx="2">
                  <c:v>749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12567040"/>
        <c:axId val="112570368"/>
      </c:barChart>
      <c:catAx>
        <c:axId val="112567040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12570368"/>
        <c:crosses val="autoZero"/>
        <c:auto val="1"/>
        <c:lblAlgn val="ctr"/>
        <c:lblOffset val="100"/>
        <c:noMultiLvlLbl val="0"/>
      </c:catAx>
      <c:valAx>
        <c:axId val="11257036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Runtime (in seconds, PageRank for 10</a:t>
                </a:r>
                <a:r>
                  <a:rPr lang="en-US" baseline="0" dirty="0" smtClean="0"/>
                  <a:t> iterations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25648988729349997"/>
              <c:y val="0.8514057615960930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112567040"/>
        <c:crosses val="autoZero"/>
        <c:crossBetween val="between"/>
        <c:majorUnit val="200"/>
        <c:minorUnit val="2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448227059852798"/>
          <c:y val="0.163015709206175"/>
          <c:w val="0.69262968967114402"/>
          <c:h val="0.505127634063027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1"/>
              <c:layout>
                <c:manualLayout>
                  <c:x val="9.9673202614379106E-2"/>
                  <c:y val="-4.111421203002040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35784313725490202"/>
                  <c:y val="1.2613015251886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1">
                  <c:v>342</c:v>
                </c:pt>
                <c:pt idx="3">
                  <c:v>1492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Load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315</c:v>
                </c:pt>
                <c:pt idx="2">
                  <c:v>315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Cmpute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delete val="1"/>
            </c:dLbl>
            <c:dLbl>
              <c:idx val="2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43</c:v>
                </c:pt>
                <c:pt idx="2">
                  <c:v>275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Summarize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17</c:v>
                </c:pt>
                <c:pt idx="2">
                  <c:v>17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113831936"/>
        <c:axId val="113833472"/>
      </c:barChart>
      <c:catAx>
        <c:axId val="113831936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13833472"/>
        <c:crosses val="autoZero"/>
        <c:auto val="1"/>
        <c:lblAlgn val="ctr"/>
        <c:lblOffset val="100"/>
        <c:noMultiLvlLbl val="0"/>
      </c:catAx>
      <c:valAx>
        <c:axId val="11383347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Total Runtime (in Seconds)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34309119448304198"/>
              <c:y val="0.8144052203458309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113831936"/>
        <c:crosses val="autoZero"/>
        <c:crossBetween val="between"/>
        <c:majorUnit val="200"/>
        <c:minorUnit val="2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BB2EA-DF4C-479E-9380-2AD60E3523A3}" type="datetimeFigureOut">
              <a:rPr lang="en-US" smtClean="0"/>
              <a:t>8/4/2014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147F2-33B1-48E6-BAE7-9FC2BF836B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66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89AEB-C4A3-6646-B595-940E0655BE6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432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65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54 GB Wikipedia</a:t>
            </a:r>
            <a:r>
              <a:rPr lang="en-US" baseline="0" dirty="0" smtClean="0"/>
              <a:t>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66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100 GB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29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faster in human time</a:t>
            </a:r>
            <a:r>
              <a:rPr lang="en-US" baseline="0" dirty="0" smtClean="0"/>
              <a:t> but it is hard to measure.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6D470-C10E-414C-905E-BBE6EFAB880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47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(1/5/14 14:58) -----</a:t>
            </a:r>
          </a:p>
          <a:p>
            <a:r>
              <a:rPr lang="en-US" dirty="0"/>
              <a:t>Spark too.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922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47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47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and </a:t>
            </a:r>
            <a:br>
              <a:rPr lang="en-US" sz="1200" dirty="0" smtClean="0"/>
            </a:br>
            <a:r>
              <a:rPr lang="en-US" sz="1200" dirty="0" smtClean="0"/>
              <a:t>users can move between views </a:t>
            </a:r>
            <a:br>
              <a:rPr lang="en-US" sz="1200" dirty="0" smtClean="0"/>
            </a:br>
            <a:r>
              <a:rPr lang="en-US" sz="1200" dirty="0" smtClean="0">
                <a:solidFill>
                  <a:srgbClr val="3366FF"/>
                </a:solidFill>
              </a:rPr>
              <a:t>without copying or moving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462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0A9B-D30E-4C0E-BAFD-5D5C29BFF63E}" type="datetimeFigureOut">
              <a:rPr lang="en-US" smtClean="0"/>
              <a:t>8/4/2014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3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0A9B-D30E-4C0E-BAFD-5D5C29BFF63E}" type="datetimeFigureOut">
              <a:rPr lang="en-US" smtClean="0"/>
              <a:t>8/4/2014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52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0A9B-D30E-4C0E-BAFD-5D5C29BFF63E}" type="datetimeFigureOut">
              <a:rPr lang="en-US" smtClean="0"/>
              <a:t>8/4/2014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2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1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0A9B-D30E-4C0E-BAFD-5D5C29BFF63E}" type="datetimeFigureOut">
              <a:rPr lang="en-US" smtClean="0"/>
              <a:t>8/4/2014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70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0A9B-D30E-4C0E-BAFD-5D5C29BFF63E}" type="datetimeFigureOut">
              <a:rPr lang="en-US" smtClean="0"/>
              <a:t>8/4/2014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39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0A9B-D30E-4C0E-BAFD-5D5C29BFF63E}" type="datetimeFigureOut">
              <a:rPr lang="en-US" smtClean="0"/>
              <a:t>8/4/2014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983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0A9B-D30E-4C0E-BAFD-5D5C29BFF63E}" type="datetimeFigureOut">
              <a:rPr lang="en-US" smtClean="0"/>
              <a:t>8/4/2014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5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0A9B-D30E-4C0E-BAFD-5D5C29BFF63E}" type="datetimeFigureOut">
              <a:rPr lang="en-US" smtClean="0"/>
              <a:t>8/4/2014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7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0A9B-D30E-4C0E-BAFD-5D5C29BFF63E}" type="datetimeFigureOut">
              <a:rPr lang="en-US" smtClean="0"/>
              <a:t>8/4/2014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84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0A9B-D30E-4C0E-BAFD-5D5C29BFF63E}" type="datetimeFigureOut">
              <a:rPr lang="en-US" smtClean="0"/>
              <a:t>8/4/2014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99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0A9B-D30E-4C0E-BAFD-5D5C29BFF63E}" type="datetimeFigureOut">
              <a:rPr lang="en-US" smtClean="0"/>
              <a:t>8/4/2014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52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80A9B-D30E-4C0E-BAFD-5D5C29BFF63E}" type="datetimeFigureOut">
              <a:rPr lang="en-US" smtClean="0"/>
              <a:t>8/4/2014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13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apache.org/docs/latest/graphx-programming-guide.html" TargetMode="External"/><Relationship Id="rId2" Type="http://schemas.openxmlformats.org/officeDocument/2006/relationships/hyperlink" Target="https://databricks-training.s3.amazonaws.com/graph-analytics-with-graph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oracle.com/technetwork/java/javase/downloads/index-jsp-138363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oudera.com/content/support/en/downloads/quickstart_vms/cdh-5-1-x.html" TargetMode="External"/><Relationship Id="rId2" Type="http://schemas.openxmlformats.org/officeDocument/2006/relationships/hyperlink" Target="https://spark.apache.org/download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://spark.apache.org/docs/latest/api/java/index.html" TargetMode="External"/><Relationship Id="rId3" Type="http://schemas.openxmlformats.org/officeDocument/2006/relationships/hyperlink" Target="http://spark-summit.org/2014" TargetMode="External"/><Relationship Id="rId7" Type="http://schemas.openxmlformats.org/officeDocument/2006/relationships/hyperlink" Target="http://spark.apache.org/docs/latest/api/scala/index.html#org.apache.spark.package" TargetMode="External"/><Relationship Id="rId12" Type="http://schemas.openxmlformats.org/officeDocument/2006/relationships/hyperlink" Target="http://amplab.github.io/graphx/" TargetMode="External"/><Relationship Id="rId2" Type="http://schemas.openxmlformats.org/officeDocument/2006/relationships/hyperlink" Target="http://spark.apache.org/docs/latest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park.apache.org/docs/latest/monitoring.html" TargetMode="External"/><Relationship Id="rId11" Type="http://schemas.openxmlformats.org/officeDocument/2006/relationships/hyperlink" Target="http://spark.apache.org/docs/latest/graphx-programming-guide.html" TargetMode="External"/><Relationship Id="rId5" Type="http://schemas.openxmlformats.org/officeDocument/2006/relationships/hyperlink" Target="http://spark.apache.org/docs/latest/tuning.html" TargetMode="External"/><Relationship Id="rId10" Type="http://schemas.openxmlformats.org/officeDocument/2006/relationships/hyperlink" Target="https://databricks-training.s3.amazonaws.com/graph-analytics-with-graphx.html" TargetMode="External"/><Relationship Id="rId4" Type="http://schemas.openxmlformats.org/officeDocument/2006/relationships/hyperlink" Target="http://spark.apache.org/docs/latest/configuration.html" TargetMode="External"/><Relationship Id="rId9" Type="http://schemas.openxmlformats.org/officeDocument/2006/relationships/hyperlink" Target="http://spark.apache.org/docs/latest/api/python/index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in.com/in/SriniPenchikala" TargetMode="External"/><Relationship Id="rId2" Type="http://schemas.openxmlformats.org/officeDocument/2006/relationships/hyperlink" Target="mailto:srinipenchikala@gmail.com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 to Spark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#5 GraphX: Graph Analytics on Spark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Srini Penchikala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srinipenchikala@gmail.com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08/06/14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2590801"/>
            <a:ext cx="1981200" cy="67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7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600200"/>
            <a:ext cx="6096000" cy="459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3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822" y="1600200"/>
            <a:ext cx="7578356" cy="4525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4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822" y="1600200"/>
            <a:ext cx="7578356" cy="4525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1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822" y="1600200"/>
            <a:ext cx="75783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6" y="1600201"/>
            <a:ext cx="6334124" cy="458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740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6096000" cy="45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6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03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is GraphX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New Spark API for: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raphs (e.g., Web-Graphs and Social Networks)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Graph-parallel computation (e.g., PageRank and Collaborative Filtering)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Extends Spark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RDD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Resilient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Distributed Property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" y="5706070"/>
            <a:ext cx="624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Resilient Distributed Property Graph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http</a:t>
            </a:r>
            <a:r>
              <a:rPr lang="en-US" dirty="0"/>
              <a:t>://spark.apache.org/docs/latest/api/scala/index.html#org.apache.spark.graphx.Graph</a:t>
            </a:r>
          </a:p>
        </p:txBody>
      </p:sp>
    </p:spTree>
    <p:extLst>
      <p:ext uri="{BB962C8B-B14F-4D97-AF65-F5344CB8AC3E}">
        <p14:creationId xmlns:p14="http://schemas.microsoft.com/office/powerpoint/2010/main" val="191351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Property Graphs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Property Graph: directed multi-graph with properties attached to each vertex and edge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Like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RDDs, property graphs are immutable, distributed, and fault-tolerant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2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GraphX Components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of operators (e.g., subgraph, joinVertices, &amp; mapReduceTriplets)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 algorithms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Connected Components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Triangle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Counting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Builders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 simplify graph analytics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6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Solutions Architect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Lead Editor for NoSQL at InfoQ.com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Started as 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ava Developer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Current Focus: NoSQL Databases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Cassandra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Neo4j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Hazelcast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Not a Data Scientist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8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GraphX – Current Status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00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Currently only available in Scala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GraphX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Java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and Python bindings (future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71600"/>
            <a:ext cx="408318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5629870"/>
            <a:ext cx="632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GraphX API Link: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http://spark.apache.org/docs/latest/api/scala/index.html#org.apache.spark.graphx.package</a:t>
            </a:r>
          </a:p>
        </p:txBody>
      </p:sp>
    </p:spTree>
    <p:extLst>
      <p:ext uri="{BB962C8B-B14F-4D97-AF65-F5344CB8AC3E}">
        <p14:creationId xmlns:p14="http://schemas.microsoft.com/office/powerpoint/2010/main" val="115545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PageRank</a:t>
            </a:r>
          </a:p>
          <a:p>
            <a:r>
              <a:rPr lang="en-US" dirty="0" smtClean="0"/>
              <a:t>Connected Components</a:t>
            </a:r>
          </a:p>
          <a:p>
            <a:r>
              <a:rPr lang="en-US" dirty="0" smtClean="0"/>
              <a:t>Triangle Counting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9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/>
          <a:p>
            <a:r>
              <a:rPr lang="en-US" sz="4400" dirty="0" smtClean="0"/>
              <a:t>Graphs are Central to Analytics</a:t>
            </a:r>
            <a:endParaRPr lang="en-US" sz="4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  <a:endParaRPr lang="en-US" sz="1200" dirty="0">
                  <a:solidFill>
                    <a:prstClr val="white"/>
                  </a:solidFill>
                  <a:latin typeface="Helvetica"/>
                  <a:cs typeface="Helvetica"/>
                </a:endParaRPr>
              </a:p>
            </p:txBody>
          </p:sp>
        </p:grpSp>
      </p:grpSp>
      <p:cxnSp>
        <p:nvCxnSpPr>
          <p:cNvPr id="35" name="Straight Arrow Connector 34"/>
          <p:cNvCxnSpPr/>
          <p:nvPr/>
        </p:nvCxnSpPr>
        <p:spPr>
          <a:xfrm flipV="1">
            <a:off x="3352800" y="2705947"/>
            <a:ext cx="457200" cy="31680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808865" y="1228288"/>
            <a:ext cx="1460406" cy="1595656"/>
            <a:chOff x="3808865" y="1228288"/>
            <a:chExt cx="1460406" cy="1595656"/>
          </a:xfrm>
        </p:grpSpPr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5651910" y="1228288"/>
            <a:ext cx="1351652" cy="1595656"/>
            <a:chOff x="5651910" y="1228288"/>
            <a:chExt cx="135165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4" name="Straight Arrow Connector 113"/>
          <p:cNvCxnSpPr/>
          <p:nvPr/>
        </p:nvCxnSpPr>
        <p:spPr>
          <a:xfrm>
            <a:off x="5181600" y="227556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7239000" y="227556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7353726" y="1228288"/>
            <a:ext cx="1790274" cy="1498808"/>
            <a:chOff x="7353726" y="1228288"/>
            <a:chExt cx="1790274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 20 Pages</a:t>
              </a:r>
            </a:p>
          </p:txBody>
        </p: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PR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13" name="Straight Arrow Connector 12"/>
          <p:cNvCxnSpPr/>
          <p:nvPr/>
        </p:nvCxnSpPr>
        <p:spPr>
          <a:xfrm>
            <a:off x="1562100" y="3352800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2178897" y="1905000"/>
            <a:ext cx="914400" cy="1809621"/>
            <a:chOff x="2178897" y="1905000"/>
            <a:chExt cx="914400" cy="1809621"/>
          </a:xfrm>
        </p:grpSpPr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Body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165" name="Straight Arrow Connector 164"/>
          <p:cNvCxnSpPr/>
          <p:nvPr/>
        </p:nvCxnSpPr>
        <p:spPr>
          <a:xfrm>
            <a:off x="5181600" y="424810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486400" y="2895600"/>
            <a:ext cx="1682672" cy="1843613"/>
            <a:chOff x="5486400" y="2895600"/>
            <a:chExt cx="1682672" cy="1843613"/>
          </a:xfrm>
        </p:grpSpPr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7398285" y="3264932"/>
            <a:ext cx="1701157" cy="1434708"/>
            <a:chOff x="7398285" y="3264932"/>
            <a:chExt cx="1701157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Word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380" name="Straight Arrow Connector 379"/>
          <p:cNvCxnSpPr/>
          <p:nvPr/>
        </p:nvCxnSpPr>
        <p:spPr>
          <a:xfrm>
            <a:off x="7239000" y="424810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>
            <a:off x="1533707" y="6229297"/>
            <a:ext cx="43778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828800" y="5246132"/>
            <a:ext cx="1768633" cy="1459468"/>
            <a:chOff x="1828800" y="5246132"/>
            <a:chExt cx="1768633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Editor Graph</a:t>
              </a:r>
            </a:p>
          </p:txBody>
        </p: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8" name="Straight Arrow Connector 317"/>
          <p:cNvCxnSpPr/>
          <p:nvPr/>
        </p:nvCxnSpPr>
        <p:spPr>
          <a:xfrm>
            <a:off x="3516614" y="624111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733800" y="4876800"/>
            <a:ext cx="1610537" cy="1828800"/>
            <a:chOff x="3733800" y="4876800"/>
            <a:chExt cx="1610537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Detection</a:t>
              </a:r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Group 17"/>
          <p:cNvGrpSpPr/>
          <p:nvPr/>
        </p:nvGrpSpPr>
        <p:grpSpPr>
          <a:xfrm>
            <a:off x="5522468" y="4876800"/>
            <a:ext cx="1610537" cy="1804028"/>
            <a:chOff x="5522468" y="4876800"/>
            <a:chExt cx="1610537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381" name="Straight Arrow Connector 380"/>
          <p:cNvCxnSpPr/>
          <p:nvPr/>
        </p:nvCxnSpPr>
        <p:spPr>
          <a:xfrm>
            <a:off x="5181600" y="6229297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821414" y="2895600"/>
            <a:ext cx="1435309" cy="1843613"/>
            <a:chOff x="3821414" y="2895600"/>
            <a:chExt cx="1435309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Graph</a:t>
              </a:r>
            </a:p>
          </p:txBody>
        </p:sp>
      </p:grpSp>
      <p:cxnSp>
        <p:nvCxnSpPr>
          <p:cNvPr id="401" name="Straight Arrow Connector 400"/>
          <p:cNvCxnSpPr/>
          <p:nvPr/>
        </p:nvCxnSpPr>
        <p:spPr>
          <a:xfrm>
            <a:off x="3352800" y="3721796"/>
            <a:ext cx="457200" cy="31680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52400" y="4953000"/>
            <a:ext cx="1451990" cy="1727828"/>
            <a:chOff x="152400" y="4953000"/>
            <a:chExt cx="1451990" cy="1727828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Disc.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402" name="Straight Arrow Connector 401"/>
          <p:cNvCxnSpPr/>
          <p:nvPr/>
        </p:nvCxnSpPr>
        <p:spPr>
          <a:xfrm flipH="1">
            <a:off x="860688" y="4128493"/>
            <a:ext cx="12624" cy="93313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7443595" y="4876800"/>
            <a:ext cx="1610537" cy="1804028"/>
            <a:chOff x="7443595" y="4876800"/>
            <a:chExt cx="1610537" cy="18040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397" name="Straight Arrow Connector 396"/>
          <p:cNvCxnSpPr/>
          <p:nvPr/>
        </p:nvCxnSpPr>
        <p:spPr>
          <a:xfrm>
            <a:off x="7239000" y="6229297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Arrow Connector 403"/>
          <p:cNvCxnSpPr/>
          <p:nvPr/>
        </p:nvCxnSpPr>
        <p:spPr>
          <a:xfrm>
            <a:off x="6980605" y="4800600"/>
            <a:ext cx="486995" cy="5891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36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/>
          <a:p>
            <a:r>
              <a:rPr lang="en-US" sz="4400" dirty="0" smtClean="0"/>
              <a:t>Graphs are Central to Analytics</a:t>
            </a:r>
            <a:endParaRPr lang="en-US" sz="4400" dirty="0"/>
          </a:p>
        </p:txBody>
      </p:sp>
      <p:grpSp>
        <p:nvGrpSpPr>
          <p:cNvPr id="420" name="Group 419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Helvetica"/>
                    <a:cs typeface="Helvetica"/>
                  </a:rPr>
                  <a:t>XML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52800" y="122828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81600" y="122828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39000" y="122828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PR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62100" y="190500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Body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81600" y="289560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39000" y="326493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Word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33707" y="524613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516614" y="487680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81600" y="487680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52800" y="289560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52400" y="412849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Disc.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80605" y="480060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onut 1"/>
          <p:cNvSpPr/>
          <p:nvPr/>
        </p:nvSpPr>
        <p:spPr>
          <a:xfrm>
            <a:off x="-1371600" y="-5867400"/>
            <a:ext cx="15355131" cy="15812331"/>
          </a:xfrm>
          <a:prstGeom prst="donut">
            <a:avLst>
              <a:gd name="adj" fmla="val 45075"/>
            </a:avLst>
          </a:pr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0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Graphs are Essential to Data Mining and Machine Learning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51038"/>
            <a:ext cx="8153400" cy="4221162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Identify influential people and information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Find communities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Understand people’s shared interests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Model complex data dependencies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3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1881820" y="2470874"/>
            <a:ext cx="5305340" cy="2659932"/>
            <a:chOff x="1881820" y="2470874"/>
            <a:chExt cx="5305340" cy="2659932"/>
          </a:xfrm>
        </p:grpSpPr>
        <p:cxnSp>
          <p:nvCxnSpPr>
            <p:cNvPr id="28" name="Straight Connector 27"/>
            <p:cNvCxnSpPr>
              <a:stCxn id="9" idx="3"/>
              <a:endCxn id="25" idx="1"/>
            </p:cNvCxnSpPr>
            <p:nvPr/>
          </p:nvCxnSpPr>
          <p:spPr>
            <a:xfrm>
              <a:off x="1893407" y="2470874"/>
              <a:ext cx="5293753" cy="265993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3"/>
              <a:endCxn id="19" idx="1"/>
            </p:cNvCxnSpPr>
            <p:nvPr/>
          </p:nvCxnSpPr>
          <p:spPr>
            <a:xfrm>
              <a:off x="1893407" y="2470874"/>
              <a:ext cx="5293753" cy="94409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3"/>
              <a:endCxn id="19" idx="1"/>
            </p:cNvCxnSpPr>
            <p:nvPr/>
          </p:nvCxnSpPr>
          <p:spPr>
            <a:xfrm>
              <a:off x="1881820" y="3402118"/>
              <a:ext cx="5305340" cy="1284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7" idx="3"/>
              <a:endCxn id="24" idx="1"/>
            </p:cNvCxnSpPr>
            <p:nvPr/>
          </p:nvCxnSpPr>
          <p:spPr>
            <a:xfrm flipV="1">
              <a:off x="1881820" y="2599602"/>
              <a:ext cx="5305340" cy="802516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1893407" y="2599602"/>
            <a:ext cx="5293753" cy="3540506"/>
            <a:chOff x="1893407" y="2599602"/>
            <a:chExt cx="5293753" cy="3540506"/>
          </a:xfrm>
        </p:grpSpPr>
        <p:cxnSp>
          <p:nvCxnSpPr>
            <p:cNvPr id="45" name="Straight Connector 44"/>
            <p:cNvCxnSpPr>
              <a:stCxn id="12" idx="3"/>
              <a:endCxn id="24" idx="1"/>
            </p:cNvCxnSpPr>
            <p:nvPr/>
          </p:nvCxnSpPr>
          <p:spPr>
            <a:xfrm flipV="1">
              <a:off x="1897012" y="2599602"/>
              <a:ext cx="5290148" cy="26251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2" idx="3"/>
              <a:endCxn id="25" idx="1"/>
            </p:cNvCxnSpPr>
            <p:nvPr/>
          </p:nvCxnSpPr>
          <p:spPr>
            <a:xfrm flipV="1">
              <a:off x="1897012" y="5130806"/>
              <a:ext cx="5290148" cy="9397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6" idx="3"/>
              <a:endCxn id="23" idx="1"/>
            </p:cNvCxnSpPr>
            <p:nvPr/>
          </p:nvCxnSpPr>
          <p:spPr>
            <a:xfrm flipV="1">
              <a:off x="1893407" y="4250057"/>
              <a:ext cx="5293753" cy="189005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4" idx="3"/>
              <a:endCxn id="26" idx="1"/>
            </p:cNvCxnSpPr>
            <p:nvPr/>
          </p:nvCxnSpPr>
          <p:spPr>
            <a:xfrm>
              <a:off x="1893407" y="4311731"/>
              <a:ext cx="5293753" cy="162329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6" idx="3"/>
              <a:endCxn id="25" idx="1"/>
            </p:cNvCxnSpPr>
            <p:nvPr/>
          </p:nvCxnSpPr>
          <p:spPr>
            <a:xfrm flipV="1">
              <a:off x="1893407" y="5130806"/>
              <a:ext cx="5293753" cy="100930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4" idx="3"/>
              <a:endCxn id="23" idx="1"/>
            </p:cNvCxnSpPr>
            <p:nvPr/>
          </p:nvCxnSpPr>
          <p:spPr>
            <a:xfrm flipV="1">
              <a:off x="1893407" y="4250057"/>
              <a:ext cx="5293753" cy="616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2754316" y="2456232"/>
            <a:ext cx="4236578" cy="3240809"/>
            <a:chOff x="2754316" y="2456232"/>
            <a:chExt cx="4236578" cy="3240809"/>
          </a:xfrm>
        </p:grpSpPr>
        <p:grpSp>
          <p:nvGrpSpPr>
            <p:cNvPr id="145" name="Group 144"/>
            <p:cNvGrpSpPr/>
            <p:nvPr/>
          </p:nvGrpSpPr>
          <p:grpSpPr>
            <a:xfrm>
              <a:off x="2765806" y="2456232"/>
              <a:ext cx="3241293" cy="896568"/>
              <a:chOff x="2765806" y="2456232"/>
              <a:chExt cx="3241293" cy="896568"/>
            </a:xfrm>
          </p:grpSpPr>
          <p:grpSp>
            <p:nvGrpSpPr>
              <p:cNvPr id="75" name="Group 74"/>
              <p:cNvGrpSpPr/>
              <p:nvPr/>
            </p:nvGrpSpPr>
            <p:grpSpPr>
              <a:xfrm rot="661342">
                <a:off x="2765806" y="2456232"/>
                <a:ext cx="1143000" cy="207536"/>
                <a:chOff x="2667000" y="2144132"/>
                <a:chExt cx="1143000" cy="207536"/>
              </a:xfrm>
            </p:grpSpPr>
            <p:sp>
              <p:nvSpPr>
                <p:cNvPr id="70" name="5-Point Star 69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71" name="5-Point Star 70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72" name="5-Point Star 71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73" name="5-Point Star 72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74" name="5-Point Star 73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 rot="1544849">
                <a:off x="2830957" y="2803368"/>
                <a:ext cx="675268" cy="207536"/>
                <a:chOff x="2667000" y="2144132"/>
                <a:chExt cx="675268" cy="207536"/>
              </a:xfrm>
            </p:grpSpPr>
            <p:sp>
              <p:nvSpPr>
                <p:cNvPr id="77" name="5-Point Star 76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78" name="5-Point Star 77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79" name="5-Point Star 78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grpSp>
            <p:nvGrpSpPr>
              <p:cNvPr id="82" name="Group 81"/>
              <p:cNvGrpSpPr/>
              <p:nvPr/>
            </p:nvGrpSpPr>
            <p:grpSpPr>
              <a:xfrm rot="21054667">
                <a:off x="5097965" y="2579089"/>
                <a:ext cx="909134" cy="207536"/>
                <a:chOff x="2667000" y="2144132"/>
                <a:chExt cx="909134" cy="207536"/>
              </a:xfrm>
            </p:grpSpPr>
            <p:sp>
              <p:nvSpPr>
                <p:cNvPr id="83" name="5-Point Star 82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84" name="5-Point Star 83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85" name="5-Point Star 84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86" name="5-Point Star 85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4419600" y="3145264"/>
                <a:ext cx="675268" cy="207536"/>
                <a:chOff x="3134732" y="2144132"/>
                <a:chExt cx="675268" cy="207536"/>
              </a:xfrm>
            </p:grpSpPr>
            <p:sp>
              <p:nvSpPr>
                <p:cNvPr id="91" name="5-Point Star 90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92" name="5-Point Star 91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93" name="5-Point Star 92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2754316" y="3831064"/>
              <a:ext cx="4236578" cy="1865977"/>
              <a:chOff x="2754316" y="3831064"/>
              <a:chExt cx="4236578" cy="1865977"/>
            </a:xfrm>
          </p:grpSpPr>
          <p:grpSp>
            <p:nvGrpSpPr>
              <p:cNvPr id="106" name="Group 105"/>
              <p:cNvGrpSpPr/>
              <p:nvPr/>
            </p:nvGrpSpPr>
            <p:grpSpPr>
              <a:xfrm rot="19966592">
                <a:off x="3878975" y="3831064"/>
                <a:ext cx="441402" cy="207536"/>
                <a:chOff x="2667000" y="2144132"/>
                <a:chExt cx="441402" cy="207536"/>
              </a:xfrm>
            </p:grpSpPr>
            <p:sp>
              <p:nvSpPr>
                <p:cNvPr id="107" name="5-Point Star 106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08" name="5-Point Star 107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grpSp>
            <p:nvGrpSpPr>
              <p:cNvPr id="112" name="Group 111"/>
              <p:cNvGrpSpPr/>
              <p:nvPr/>
            </p:nvGrpSpPr>
            <p:grpSpPr>
              <a:xfrm rot="1004958">
                <a:off x="6315626" y="5489505"/>
                <a:ext cx="675268" cy="207536"/>
                <a:chOff x="2667000" y="2144132"/>
                <a:chExt cx="675268" cy="207536"/>
              </a:xfrm>
            </p:grpSpPr>
            <p:sp>
              <p:nvSpPr>
                <p:cNvPr id="113" name="5-Point Star 112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14" name="5-Point Star 113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15" name="5-Point Star 114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2754316" y="4953874"/>
                <a:ext cx="441402" cy="207536"/>
                <a:chOff x="2667000" y="2144132"/>
                <a:chExt cx="441402" cy="207536"/>
              </a:xfrm>
            </p:grpSpPr>
            <p:sp>
              <p:nvSpPr>
                <p:cNvPr id="119" name="5-Point Star 118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20" name="5-Point Star 119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sp>
            <p:nvSpPr>
              <p:cNvPr id="123" name="5-Point Star 122"/>
              <p:cNvSpPr/>
              <p:nvPr/>
            </p:nvSpPr>
            <p:spPr>
              <a:xfrm rot="20449853">
                <a:off x="5057872" y="4717144"/>
                <a:ext cx="207536" cy="207536"/>
              </a:xfrm>
              <a:prstGeom prst="star5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Helvetica Neue Light"/>
                  <a:cs typeface="Helvetica Neue Light"/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 rot="21036911">
                <a:off x="3955869" y="5374387"/>
                <a:ext cx="909134" cy="207536"/>
                <a:chOff x="2667000" y="2144132"/>
                <a:chExt cx="909134" cy="207536"/>
              </a:xfrm>
            </p:grpSpPr>
            <p:sp>
              <p:nvSpPr>
                <p:cNvPr id="126" name="5-Point Star 125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27" name="5-Point Star 126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28" name="5-Point Star 127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29" name="5-Point Star 128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562600" y="3983464"/>
                <a:ext cx="1143000" cy="207536"/>
                <a:chOff x="2667000" y="2144132"/>
                <a:chExt cx="1143000" cy="207536"/>
              </a:xfrm>
            </p:grpSpPr>
            <p:sp>
              <p:nvSpPr>
                <p:cNvPr id="131" name="5-Point Star 130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32" name="5-Point Star 131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33" name="5-Point Star 132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34" name="5-Point Star 133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35" name="5-Point Star 134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</p:grpSp>
      </p:grpSp>
      <p:sp>
        <p:nvSpPr>
          <p:cNvPr id="143" name="Content Placeholder 2"/>
          <p:cNvSpPr txBox="1">
            <a:spLocks/>
          </p:cNvSpPr>
          <p:nvPr/>
        </p:nvSpPr>
        <p:spPr bwMode="auto">
          <a:xfrm>
            <a:off x="3581400" y="1414700"/>
            <a:ext cx="20915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79646">
                    <a:lumMod val="50000"/>
                  </a:srgbClr>
                </a:solidFill>
                <a:latin typeface="Helvetica Neue Light"/>
                <a:cs typeface="Helvetica Neue Light"/>
              </a:rPr>
              <a:t>Ratings</a:t>
            </a:r>
            <a:endParaRPr lang="en-US" dirty="0">
              <a:solidFill>
                <a:srgbClr val="F79646">
                  <a:lumMod val="50000"/>
                </a:srgbClr>
              </a:solidFill>
              <a:latin typeface="Helvetica Neue Light"/>
              <a:cs typeface="Helvetica Neue Light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828800" y="2076360"/>
            <a:ext cx="5638800" cy="44006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7010400" y="1371600"/>
            <a:ext cx="1219200" cy="4953000"/>
            <a:chOff x="7010400" y="1371600"/>
            <a:chExt cx="1219200" cy="4953000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 bwMode="auto">
            <a:xfrm>
              <a:off x="7010400" y="1371600"/>
              <a:ext cx="11430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Items</a:t>
              </a:r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3037075"/>
              <a:ext cx="871721" cy="755782"/>
            </a:xfrm>
            <a:prstGeom prst="rect">
              <a:avLst/>
            </a:prstGeom>
          </p:spPr>
        </p:pic>
        <p:pic>
          <p:nvPicPr>
            <p:cNvPr id="23" name="Picture 22" descr="LS018321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3945257"/>
              <a:ext cx="714222" cy="6096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2154664"/>
              <a:ext cx="883781" cy="8898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4783457"/>
              <a:ext cx="1041526" cy="69469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5545457"/>
              <a:ext cx="1042440" cy="779143"/>
            </a:xfrm>
            <a:prstGeom prst="rect">
              <a:avLst/>
            </a:prstGeom>
          </p:spPr>
        </p:pic>
      </p:grpSp>
      <p:grpSp>
        <p:nvGrpSpPr>
          <p:cNvPr id="158" name="Group 157"/>
          <p:cNvGrpSpPr/>
          <p:nvPr/>
        </p:nvGrpSpPr>
        <p:grpSpPr>
          <a:xfrm>
            <a:off x="1905000" y="2438400"/>
            <a:ext cx="5293753" cy="2659932"/>
            <a:chOff x="1893407" y="2470874"/>
            <a:chExt cx="5293753" cy="2659932"/>
          </a:xfrm>
        </p:grpSpPr>
        <p:cxnSp>
          <p:nvCxnSpPr>
            <p:cNvPr id="159" name="Straight Connector 158"/>
            <p:cNvCxnSpPr/>
            <p:nvPr/>
          </p:nvCxnSpPr>
          <p:spPr>
            <a:xfrm>
              <a:off x="1893407" y="2470874"/>
              <a:ext cx="5293753" cy="2659932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1893407" y="2470874"/>
              <a:ext cx="5293753" cy="944092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1881820" y="3402118"/>
            <a:ext cx="5305340" cy="2737990"/>
            <a:chOff x="1881820" y="3402118"/>
            <a:chExt cx="5305340" cy="2737990"/>
          </a:xfrm>
        </p:grpSpPr>
        <p:cxnSp>
          <p:nvCxnSpPr>
            <p:cNvPr id="161" name="Straight Connector 160"/>
            <p:cNvCxnSpPr>
              <a:stCxn id="12" idx="3"/>
            </p:cNvCxnSpPr>
            <p:nvPr/>
          </p:nvCxnSpPr>
          <p:spPr>
            <a:xfrm flipV="1">
              <a:off x="1897012" y="5098332"/>
              <a:ext cx="5290148" cy="126444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7" idx="3"/>
              <a:endCxn id="19" idx="1"/>
            </p:cNvCxnSpPr>
            <p:nvPr/>
          </p:nvCxnSpPr>
          <p:spPr>
            <a:xfrm>
              <a:off x="1881820" y="3402118"/>
              <a:ext cx="5305340" cy="12848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" idx="3"/>
              <a:endCxn id="25" idx="1"/>
            </p:cNvCxnSpPr>
            <p:nvPr/>
          </p:nvCxnSpPr>
          <p:spPr>
            <a:xfrm flipV="1">
              <a:off x="1893407" y="5130806"/>
              <a:ext cx="5293753" cy="1009302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893407" y="2599602"/>
            <a:ext cx="5293753" cy="3540506"/>
            <a:chOff x="1893407" y="2599602"/>
            <a:chExt cx="5293753" cy="3540506"/>
          </a:xfrm>
        </p:grpSpPr>
        <p:cxnSp>
          <p:nvCxnSpPr>
            <p:cNvPr id="178" name="Straight Connector 177"/>
            <p:cNvCxnSpPr>
              <a:endCxn id="24" idx="1"/>
            </p:cNvCxnSpPr>
            <p:nvPr/>
          </p:nvCxnSpPr>
          <p:spPr>
            <a:xfrm flipV="1">
              <a:off x="1905000" y="2599602"/>
              <a:ext cx="5282160" cy="815364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2" idx="3"/>
            </p:cNvCxnSpPr>
            <p:nvPr/>
          </p:nvCxnSpPr>
          <p:spPr>
            <a:xfrm flipV="1">
              <a:off x="1897012" y="2636981"/>
              <a:ext cx="5290148" cy="2587795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6" idx="3"/>
              <a:endCxn id="23" idx="1"/>
            </p:cNvCxnSpPr>
            <p:nvPr/>
          </p:nvCxnSpPr>
          <p:spPr>
            <a:xfrm flipV="1">
              <a:off x="1893407" y="4250057"/>
              <a:ext cx="5293753" cy="1890051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Rectangle 187"/>
          <p:cNvSpPr/>
          <p:nvPr/>
        </p:nvSpPr>
        <p:spPr>
          <a:xfrm>
            <a:off x="6858000" y="2057400"/>
            <a:ext cx="1524000" cy="987140"/>
          </a:xfrm>
          <a:prstGeom prst="rect">
            <a:avLst/>
          </a:prstGeom>
          <a:ln w="57150" cmpd="sng"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sp>
        <p:nvSpPr>
          <p:cNvPr id="89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sz="4400" i="1" dirty="0" smtClean="0">
                <a:latin typeface="Helvetica Neue Light"/>
                <a:cs typeface="Helvetica Neue Light"/>
              </a:rPr>
              <a:t>Recommending Products</a:t>
            </a:r>
            <a:endParaRPr lang="en-US" sz="4400" i="1" dirty="0">
              <a:latin typeface="Helvetica Neue Light"/>
              <a:cs typeface="Helvetica Neue Light"/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914400" y="1371600"/>
            <a:ext cx="1371600" cy="5086440"/>
            <a:chOff x="914400" y="1371600"/>
            <a:chExt cx="1371600" cy="508644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2133600"/>
              <a:ext cx="548640" cy="67454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8372" y="4856277"/>
              <a:ext cx="548640" cy="73699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3996087"/>
              <a:ext cx="548640" cy="63128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5822176"/>
              <a:ext cx="548640" cy="6358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33180" y="3037050"/>
              <a:ext cx="548640" cy="7301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8" name="Content Placeholder 2"/>
            <p:cNvSpPr txBox="1">
              <a:spLocks/>
            </p:cNvSpPr>
            <p:nvPr/>
          </p:nvSpPr>
          <p:spPr bwMode="auto">
            <a:xfrm>
              <a:off x="914400" y="1371600"/>
              <a:ext cx="13716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Users</a:t>
              </a:r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819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56" grpId="0" animBg="1"/>
      <p:bldP spid="18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406"/>
            <a:ext cx="8229600" cy="120236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Low-Rank Matrix Factorization: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cs typeface="Gill Sans Light"/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  <a:cs typeface="Gill Sans Light"/>
            </a:endParaRPr>
          </a:p>
        </p:txBody>
      </p:sp>
      <p:grpSp>
        <p:nvGrpSpPr>
          <p:cNvPr id="5" name="Group 177"/>
          <p:cNvGrpSpPr/>
          <p:nvPr/>
        </p:nvGrpSpPr>
        <p:grpSpPr>
          <a:xfrm>
            <a:off x="5591121" y="1905000"/>
            <a:ext cx="3360289" cy="2771000"/>
            <a:chOff x="4977705" y="4343400"/>
            <a:chExt cx="2910721" cy="2281535"/>
          </a:xfrm>
        </p:grpSpPr>
        <p:grpSp>
          <p:nvGrpSpPr>
            <p:cNvPr id="6" name="Group 39"/>
            <p:cNvGrpSpPr/>
            <p:nvPr/>
          </p:nvGrpSpPr>
          <p:grpSpPr>
            <a:xfrm>
              <a:off x="5369290" y="4343400"/>
              <a:ext cx="2242202" cy="2281535"/>
              <a:chOff x="838200" y="3890665"/>
              <a:chExt cx="2242202" cy="2281535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914400" y="48050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 dirty="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2362200" y="43478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 dirty="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2362200" y="52622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 dirty="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362200" y="6019800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 dirty="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914400" y="5715000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 dirty="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4" name="Straight Connector 13"/>
              <p:cNvCxnSpPr>
                <a:stCxn id="9" idx="3"/>
                <a:endCxn id="10" idx="1"/>
              </p:cNvCxnSpPr>
              <p:nvPr/>
            </p:nvCxnSpPr>
            <p:spPr bwMode="auto">
              <a:xfrm flipV="1">
                <a:off x="1447800" y="4424065"/>
                <a:ext cx="914400" cy="457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/>
              <p:cNvCxnSpPr>
                <a:stCxn id="9" idx="3"/>
                <a:endCxn id="11" idx="1"/>
              </p:cNvCxnSpPr>
              <p:nvPr/>
            </p:nvCxnSpPr>
            <p:spPr bwMode="auto">
              <a:xfrm>
                <a:off x="1447800" y="4881265"/>
                <a:ext cx="914400" cy="457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>
                <a:stCxn id="13" idx="3"/>
                <a:endCxn id="12" idx="1"/>
              </p:cNvCxnSpPr>
              <p:nvPr/>
            </p:nvCxnSpPr>
            <p:spPr bwMode="auto">
              <a:xfrm>
                <a:off x="1447800" y="5791200"/>
                <a:ext cx="914400" cy="3048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>
                <a:stCxn id="13" idx="3"/>
                <a:endCxn id="11" idx="1"/>
              </p:cNvCxnSpPr>
              <p:nvPr/>
            </p:nvCxnSpPr>
            <p:spPr bwMode="auto">
              <a:xfrm flipV="1">
                <a:off x="1447800" y="5338465"/>
                <a:ext cx="914400" cy="452735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" name="TextBox 17"/>
              <p:cNvSpPr txBox="1"/>
              <p:nvPr/>
            </p:nvSpPr>
            <p:spPr>
              <a:xfrm>
                <a:off x="1676400" y="4119265"/>
                <a:ext cx="449600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13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752600" y="4652665"/>
                <a:ext cx="449600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14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600200" y="5105400"/>
                <a:ext cx="449427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24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752600" y="5562600"/>
                <a:ext cx="449427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25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38200" y="43434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f(1)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38200" y="52578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f(2)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514600" y="3890665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f(3)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514600" y="4805065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f(4)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514600" y="55626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f(5)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 rot="16200000">
              <a:off x="4430959" y="5523258"/>
              <a:ext cx="1413412" cy="319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User Factors (U)</a:t>
              </a:r>
              <a:endParaRPr lang="en-US" sz="1800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6963341" y="5470778"/>
              <a:ext cx="1530250" cy="319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Movie Factors (M)</a:t>
              </a:r>
              <a:endParaRPr lang="en-US" sz="1800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</p:grpSp>
      <p:grpSp>
        <p:nvGrpSpPr>
          <p:cNvPr id="27" name="Group 7"/>
          <p:cNvGrpSpPr/>
          <p:nvPr/>
        </p:nvGrpSpPr>
        <p:grpSpPr>
          <a:xfrm>
            <a:off x="381000" y="2403430"/>
            <a:ext cx="4972111" cy="1924110"/>
            <a:chOff x="666689" y="4648200"/>
            <a:chExt cx="4972111" cy="1924110"/>
          </a:xfrm>
        </p:grpSpPr>
        <p:sp>
          <p:nvSpPr>
            <p:cNvPr id="28" name="Cube 27"/>
            <p:cNvSpPr/>
            <p:nvPr/>
          </p:nvSpPr>
          <p:spPr bwMode="auto">
            <a:xfrm>
              <a:off x="1123889" y="4648200"/>
              <a:ext cx="1619311" cy="1505521"/>
            </a:xfrm>
            <a:prstGeom prst="cube">
              <a:avLst>
                <a:gd name="adj" fmla="val 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3200" dirty="0" smtClean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447644" y="4965903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srgbClr val="000000"/>
                  </a:solidFill>
                  <a:latin typeface="Gill Sans Light"/>
                  <a:ea typeface="+mn-ea"/>
                  <a:cs typeface="Gill Sans Light"/>
                </a:rPr>
                <a:t>Users</a:t>
              </a:r>
              <a:endParaRPr lang="en-US" sz="2000" dirty="0">
                <a:solidFill>
                  <a:srgbClr val="000000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1123889" y="5674009"/>
              <a:ext cx="1619311" cy="63448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 smtClean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458254" y="4648201"/>
              <a:ext cx="56989" cy="1505520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 smtClean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grpSp>
          <p:nvGrpSpPr>
            <p:cNvPr id="33" name="Group 181"/>
            <p:cNvGrpSpPr/>
            <p:nvPr/>
          </p:nvGrpSpPr>
          <p:grpSpPr>
            <a:xfrm>
              <a:off x="4019489" y="4648200"/>
              <a:ext cx="1619311" cy="400110"/>
              <a:chOff x="762000" y="6194657"/>
              <a:chExt cx="1619311" cy="40011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762000" y="6243901"/>
                <a:ext cx="1619311" cy="3317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dirty="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952465" y="6194657"/>
                <a:ext cx="95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ea typeface="+mn-ea"/>
                    <a:cs typeface="Gill Sans Light"/>
                  </a:rPr>
                  <a:t>Movies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2096365" y="6243900"/>
                <a:ext cx="45719" cy="331757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dirty="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  <p:sp>
          <p:nvSpPr>
            <p:cNvPr id="34" name="Rectangle 33"/>
            <p:cNvSpPr/>
            <p:nvPr/>
          </p:nvSpPr>
          <p:spPr bwMode="auto">
            <a:xfrm>
              <a:off x="686585" y="5674008"/>
              <a:ext cx="366792" cy="56989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 smtClean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123889" y="4899257"/>
              <a:ext cx="132318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 smtClean="0">
                  <a:solidFill>
                    <a:prstClr val="white"/>
                  </a:solidFill>
                  <a:latin typeface="Gill Sans Light"/>
                  <a:ea typeface="ＭＳ Ｐゴシック" pitchFamily="-111" charset="-128"/>
                  <a:cs typeface="Gill Sans Light"/>
                </a:rPr>
                <a:t>Netflix</a:t>
              </a:r>
            </a:p>
          </p:txBody>
        </p:sp>
        <p:grpSp>
          <p:nvGrpSpPr>
            <p:cNvPr id="36" name="Group 182"/>
            <p:cNvGrpSpPr/>
            <p:nvPr/>
          </p:nvGrpSpPr>
          <p:grpSpPr>
            <a:xfrm>
              <a:off x="3314578" y="4724400"/>
              <a:ext cx="400110" cy="1488981"/>
              <a:chOff x="2952689" y="4724400"/>
              <a:chExt cx="400110" cy="1488981"/>
            </a:xfrm>
          </p:grpSpPr>
          <p:sp>
            <p:nvSpPr>
              <p:cNvPr id="43" name="Rectangle 42"/>
              <p:cNvSpPr/>
              <p:nvPr/>
            </p:nvSpPr>
            <p:spPr bwMode="auto">
              <a:xfrm rot="16200000">
                <a:off x="2409845" y="5286355"/>
                <a:ext cx="1488981" cy="36507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dirty="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6200000">
                <a:off x="2733644" y="5032387"/>
                <a:ext cx="838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ea typeface="+mn-ea"/>
                    <a:cs typeface="Gill Sans Light"/>
                  </a:rPr>
                  <a:t>Users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2972585" y="5740492"/>
                <a:ext cx="366792" cy="56989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dirty="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2724089" y="4911804"/>
              <a:ext cx="53181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66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≈</a:t>
              </a:r>
              <a:endParaRPr lang="en-US" sz="6600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714689" y="480060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x</a:t>
              </a:r>
              <a:endParaRPr lang="en-US" sz="2000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grpSp>
          <p:nvGrpSpPr>
            <p:cNvPr id="39" name="Group 185"/>
            <p:cNvGrpSpPr/>
            <p:nvPr/>
          </p:nvGrpSpPr>
          <p:grpSpPr>
            <a:xfrm>
              <a:off x="1314354" y="6172200"/>
              <a:ext cx="1189619" cy="400110"/>
              <a:chOff x="952465" y="6194657"/>
              <a:chExt cx="1189619" cy="400110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952465" y="6194657"/>
                <a:ext cx="95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ea typeface="+mn-ea"/>
                    <a:cs typeface="Gill Sans Light"/>
                  </a:rPr>
                  <a:t>Movies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2096365" y="6243900"/>
                <a:ext cx="45719" cy="331757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dirty="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3429000" y="3241630"/>
            <a:ext cx="539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f(i)</a:t>
            </a:r>
            <a:endParaRPr lang="en-US" b="1" i="1" baseline="-25000" dirty="0">
              <a:solidFill>
                <a:prstClr val="black"/>
              </a:solidFill>
              <a:latin typeface="Gill Sans Light"/>
              <a:ea typeface="+mn-ea"/>
              <a:cs typeface="Gill Sans Ligh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57525" y="2703765"/>
            <a:ext cx="539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f(j)</a:t>
            </a:r>
            <a:endParaRPr lang="en-US" b="1" i="1" baseline="-25000" dirty="0">
              <a:solidFill>
                <a:prstClr val="black"/>
              </a:solidFill>
              <a:latin typeface="Gill Sans Light"/>
              <a:ea typeface="+mn-ea"/>
              <a:cs typeface="Gill Sans Ligh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5511" y="4812268"/>
            <a:ext cx="8357806" cy="1512332"/>
            <a:chOff x="325511" y="4812268"/>
            <a:chExt cx="8357806" cy="1512332"/>
          </a:xfrm>
        </p:grpSpPr>
        <p:sp>
          <p:nvSpPr>
            <p:cNvPr id="52" name="TextBox 51"/>
            <p:cNvSpPr txBox="1"/>
            <p:nvPr/>
          </p:nvSpPr>
          <p:spPr bwMode="auto">
            <a:xfrm>
              <a:off x="325511" y="4812268"/>
              <a:ext cx="396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Iterate:</a:t>
              </a:r>
              <a:endParaRPr lang="en-US" sz="1800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pic>
          <p:nvPicPr>
            <p:cNvPr id="54" name="Picture 5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117" y="5337744"/>
              <a:ext cx="8077200" cy="986856"/>
            </a:xfrm>
            <a:prstGeom prst="rect">
              <a:avLst/>
            </a:prstGeom>
          </p:spPr>
        </p:pic>
      </p:grpSp>
      <p:sp>
        <p:nvSpPr>
          <p:cNvPr id="56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i="1" dirty="0" smtClean="0"/>
              <a:t>Recommending Products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3831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1881820" y="2470874"/>
            <a:ext cx="5305340" cy="2659932"/>
            <a:chOff x="1881820" y="2470874"/>
            <a:chExt cx="5305340" cy="2659932"/>
          </a:xfrm>
        </p:grpSpPr>
        <p:cxnSp>
          <p:nvCxnSpPr>
            <p:cNvPr id="28" name="Straight Connector 27"/>
            <p:cNvCxnSpPr>
              <a:stCxn id="9" idx="3"/>
              <a:endCxn id="25" idx="1"/>
            </p:cNvCxnSpPr>
            <p:nvPr/>
          </p:nvCxnSpPr>
          <p:spPr>
            <a:xfrm>
              <a:off x="1893407" y="2470874"/>
              <a:ext cx="5293753" cy="265993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3"/>
              <a:endCxn id="19" idx="1"/>
            </p:cNvCxnSpPr>
            <p:nvPr/>
          </p:nvCxnSpPr>
          <p:spPr>
            <a:xfrm>
              <a:off x="1893407" y="2470874"/>
              <a:ext cx="5293753" cy="94409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3"/>
              <a:endCxn id="19" idx="1"/>
            </p:cNvCxnSpPr>
            <p:nvPr/>
          </p:nvCxnSpPr>
          <p:spPr>
            <a:xfrm>
              <a:off x="1881820" y="3402118"/>
              <a:ext cx="5305340" cy="1284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7" idx="3"/>
              <a:endCxn id="24" idx="1"/>
            </p:cNvCxnSpPr>
            <p:nvPr/>
          </p:nvCxnSpPr>
          <p:spPr>
            <a:xfrm flipV="1">
              <a:off x="1881820" y="2599602"/>
              <a:ext cx="5305340" cy="802516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1893407" y="2599602"/>
            <a:ext cx="5293753" cy="3540506"/>
            <a:chOff x="1893407" y="2599602"/>
            <a:chExt cx="5293753" cy="3540506"/>
          </a:xfrm>
        </p:grpSpPr>
        <p:cxnSp>
          <p:nvCxnSpPr>
            <p:cNvPr id="45" name="Straight Connector 44"/>
            <p:cNvCxnSpPr>
              <a:stCxn id="12" idx="3"/>
              <a:endCxn id="24" idx="1"/>
            </p:cNvCxnSpPr>
            <p:nvPr/>
          </p:nvCxnSpPr>
          <p:spPr>
            <a:xfrm flipV="1">
              <a:off x="1897012" y="2599602"/>
              <a:ext cx="5290148" cy="26251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2" idx="3"/>
              <a:endCxn id="25" idx="1"/>
            </p:cNvCxnSpPr>
            <p:nvPr/>
          </p:nvCxnSpPr>
          <p:spPr>
            <a:xfrm flipV="1">
              <a:off x="1897012" y="5130806"/>
              <a:ext cx="5290148" cy="9397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6" idx="3"/>
              <a:endCxn id="23" idx="1"/>
            </p:cNvCxnSpPr>
            <p:nvPr/>
          </p:nvCxnSpPr>
          <p:spPr>
            <a:xfrm flipV="1">
              <a:off x="1893407" y="4250057"/>
              <a:ext cx="5293753" cy="189005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4" idx="3"/>
              <a:endCxn id="26" idx="1"/>
            </p:cNvCxnSpPr>
            <p:nvPr/>
          </p:nvCxnSpPr>
          <p:spPr>
            <a:xfrm>
              <a:off x="1893407" y="4311731"/>
              <a:ext cx="5293753" cy="162329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6" idx="3"/>
              <a:endCxn id="25" idx="1"/>
            </p:cNvCxnSpPr>
            <p:nvPr/>
          </p:nvCxnSpPr>
          <p:spPr>
            <a:xfrm flipV="1">
              <a:off x="1893407" y="5130806"/>
              <a:ext cx="5293753" cy="100930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4" idx="3"/>
              <a:endCxn id="23" idx="1"/>
            </p:cNvCxnSpPr>
            <p:nvPr/>
          </p:nvCxnSpPr>
          <p:spPr>
            <a:xfrm flipV="1">
              <a:off x="1893407" y="4250057"/>
              <a:ext cx="5293753" cy="616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grpSp>
        <p:nvGrpSpPr>
          <p:cNvPr id="148" name="Group 147"/>
          <p:cNvGrpSpPr/>
          <p:nvPr/>
        </p:nvGrpSpPr>
        <p:grpSpPr>
          <a:xfrm>
            <a:off x="2754316" y="2456232"/>
            <a:ext cx="4236578" cy="3240809"/>
            <a:chOff x="2754316" y="2456232"/>
            <a:chExt cx="4236578" cy="3240809"/>
          </a:xfrm>
        </p:grpSpPr>
        <p:grpSp>
          <p:nvGrpSpPr>
            <p:cNvPr id="145" name="Group 144"/>
            <p:cNvGrpSpPr/>
            <p:nvPr/>
          </p:nvGrpSpPr>
          <p:grpSpPr>
            <a:xfrm>
              <a:off x="2765806" y="2456232"/>
              <a:ext cx="3241293" cy="896568"/>
              <a:chOff x="2765806" y="2456232"/>
              <a:chExt cx="3241293" cy="896568"/>
            </a:xfrm>
          </p:grpSpPr>
          <p:grpSp>
            <p:nvGrpSpPr>
              <p:cNvPr id="75" name="Group 74"/>
              <p:cNvGrpSpPr/>
              <p:nvPr/>
            </p:nvGrpSpPr>
            <p:grpSpPr>
              <a:xfrm rot="661342">
                <a:off x="2765806" y="2456232"/>
                <a:ext cx="1143000" cy="207536"/>
                <a:chOff x="2667000" y="2144132"/>
                <a:chExt cx="1143000" cy="207536"/>
              </a:xfrm>
            </p:grpSpPr>
            <p:sp>
              <p:nvSpPr>
                <p:cNvPr id="70" name="5-Point Star 69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5-Point Star 70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2" name="5-Point Star 71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5-Point Star 72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5-Point Star 73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 rot="1544849">
                <a:off x="2830957" y="2803368"/>
                <a:ext cx="675268" cy="207536"/>
                <a:chOff x="2667000" y="2144132"/>
                <a:chExt cx="675268" cy="207536"/>
              </a:xfrm>
            </p:grpSpPr>
            <p:sp>
              <p:nvSpPr>
                <p:cNvPr id="77" name="5-Point Star 76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5-Point Star 77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5-Point Star 78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2" name="Group 81"/>
              <p:cNvGrpSpPr/>
              <p:nvPr/>
            </p:nvGrpSpPr>
            <p:grpSpPr>
              <a:xfrm rot="21054667">
                <a:off x="5097965" y="2579089"/>
                <a:ext cx="909134" cy="207536"/>
                <a:chOff x="2667000" y="2144132"/>
                <a:chExt cx="909134" cy="207536"/>
              </a:xfrm>
            </p:grpSpPr>
            <p:sp>
              <p:nvSpPr>
                <p:cNvPr id="83" name="5-Point Star 82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5-Point Star 83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5-Point Star 84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5-Point Star 85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4419600" y="3145264"/>
                <a:ext cx="675268" cy="207536"/>
                <a:chOff x="3134732" y="2144132"/>
                <a:chExt cx="675268" cy="207536"/>
              </a:xfrm>
            </p:grpSpPr>
            <p:sp>
              <p:nvSpPr>
                <p:cNvPr id="91" name="5-Point Star 90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5-Point Star 91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" name="5-Point Star 92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2754316" y="3831064"/>
              <a:ext cx="4236578" cy="1865977"/>
              <a:chOff x="2754316" y="3831064"/>
              <a:chExt cx="4236578" cy="1865977"/>
            </a:xfrm>
          </p:grpSpPr>
          <p:grpSp>
            <p:nvGrpSpPr>
              <p:cNvPr id="106" name="Group 105"/>
              <p:cNvGrpSpPr/>
              <p:nvPr/>
            </p:nvGrpSpPr>
            <p:grpSpPr>
              <a:xfrm rot="19966592">
                <a:off x="3878975" y="3831064"/>
                <a:ext cx="441402" cy="207536"/>
                <a:chOff x="2667000" y="2144132"/>
                <a:chExt cx="441402" cy="207536"/>
              </a:xfrm>
            </p:grpSpPr>
            <p:sp>
              <p:nvSpPr>
                <p:cNvPr id="107" name="5-Point Star 106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5-Point Star 107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2" name="Group 111"/>
              <p:cNvGrpSpPr/>
              <p:nvPr/>
            </p:nvGrpSpPr>
            <p:grpSpPr>
              <a:xfrm rot="1004958">
                <a:off x="6315626" y="5489505"/>
                <a:ext cx="675268" cy="207536"/>
                <a:chOff x="2667000" y="2144132"/>
                <a:chExt cx="675268" cy="207536"/>
              </a:xfrm>
            </p:grpSpPr>
            <p:sp>
              <p:nvSpPr>
                <p:cNvPr id="113" name="5-Point Star 112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5-Point Star 113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5" name="5-Point Star 114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2754316" y="4953874"/>
                <a:ext cx="441402" cy="207536"/>
                <a:chOff x="2667000" y="2144132"/>
                <a:chExt cx="441402" cy="207536"/>
              </a:xfrm>
            </p:grpSpPr>
            <p:sp>
              <p:nvSpPr>
                <p:cNvPr id="119" name="5-Point Star 118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0" name="5-Point Star 119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3" name="5-Point Star 122"/>
              <p:cNvSpPr/>
              <p:nvPr/>
            </p:nvSpPr>
            <p:spPr>
              <a:xfrm rot="20449853">
                <a:off x="5057872" y="4717144"/>
                <a:ext cx="207536" cy="207536"/>
              </a:xfrm>
              <a:prstGeom prst="star5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 rot="21036911">
                <a:off x="3955869" y="5374387"/>
                <a:ext cx="909134" cy="207536"/>
                <a:chOff x="2667000" y="2144132"/>
                <a:chExt cx="909134" cy="207536"/>
              </a:xfrm>
            </p:grpSpPr>
            <p:sp>
              <p:nvSpPr>
                <p:cNvPr id="126" name="5-Point Star 125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7" name="5-Point Star 126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8" name="5-Point Star 127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9" name="5-Point Star 128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562600" y="3983464"/>
                <a:ext cx="1143000" cy="207536"/>
                <a:chOff x="2667000" y="2144132"/>
                <a:chExt cx="1143000" cy="207536"/>
              </a:xfrm>
            </p:grpSpPr>
            <p:sp>
              <p:nvSpPr>
                <p:cNvPr id="131" name="5-Point Star 130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2" name="5-Point Star 131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3" name="5-Point Star 132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4" name="5-Point Star 133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5-Point Star 134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143" name="Content Placeholder 2"/>
          <p:cNvSpPr txBox="1">
            <a:spLocks/>
          </p:cNvSpPr>
          <p:nvPr/>
        </p:nvSpPr>
        <p:spPr bwMode="auto">
          <a:xfrm>
            <a:off x="3581400" y="1414700"/>
            <a:ext cx="20915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Ratings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828800" y="2076360"/>
            <a:ext cx="5638800" cy="44006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0" name="Group 139"/>
          <p:cNvGrpSpPr/>
          <p:nvPr/>
        </p:nvGrpSpPr>
        <p:grpSpPr>
          <a:xfrm>
            <a:off x="7010400" y="1371600"/>
            <a:ext cx="1219200" cy="4953000"/>
            <a:chOff x="7010400" y="1371600"/>
            <a:chExt cx="1219200" cy="4953000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 bwMode="auto">
            <a:xfrm>
              <a:off x="7010400" y="1371600"/>
              <a:ext cx="11430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Items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7160" y="3037075"/>
              <a:ext cx="871721" cy="755782"/>
            </a:xfrm>
            <a:prstGeom prst="rect">
              <a:avLst/>
            </a:prstGeom>
          </p:spPr>
        </p:pic>
        <p:pic>
          <p:nvPicPr>
            <p:cNvPr id="23" name="Picture 22" descr="LS018321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160" y="3945257"/>
              <a:ext cx="714222" cy="6096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7160" y="2154664"/>
              <a:ext cx="883781" cy="8898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7160" y="4783457"/>
              <a:ext cx="1041526" cy="69469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7160" y="5545457"/>
              <a:ext cx="1042440" cy="779143"/>
            </a:xfrm>
            <a:prstGeom prst="rect">
              <a:avLst/>
            </a:prstGeom>
          </p:spPr>
        </p:pic>
      </p:grpSp>
      <p:grpSp>
        <p:nvGrpSpPr>
          <p:cNvPr id="139" name="Group 138"/>
          <p:cNvGrpSpPr/>
          <p:nvPr/>
        </p:nvGrpSpPr>
        <p:grpSpPr>
          <a:xfrm>
            <a:off x="990600" y="1371600"/>
            <a:ext cx="1143000" cy="5086440"/>
            <a:chOff x="990600" y="1371600"/>
            <a:chExt cx="1143000" cy="508644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l="18665"/>
            <a:stretch/>
          </p:blipFill>
          <p:spPr>
            <a:xfrm>
              <a:off x="1344767" y="2133600"/>
              <a:ext cx="548640" cy="67454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/>
            <a:srcRect l="25200" t="7872" r="20771" b="12664"/>
            <a:stretch/>
          </p:blipFill>
          <p:spPr>
            <a:xfrm>
              <a:off x="1348372" y="4856277"/>
              <a:ext cx="548640" cy="73699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9"/>
            <a:srcRect l="13092"/>
            <a:stretch/>
          </p:blipFill>
          <p:spPr>
            <a:xfrm>
              <a:off x="1344767" y="3996087"/>
              <a:ext cx="548640" cy="63128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0"/>
            <a:srcRect l="18843" t="12398" r="18351" b="32765"/>
            <a:stretch/>
          </p:blipFill>
          <p:spPr>
            <a:xfrm>
              <a:off x="1344767" y="5822176"/>
              <a:ext cx="548640" cy="6358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1"/>
            <a:srcRect l="15622" t="4772" r="9643" b="10462"/>
            <a:stretch/>
          </p:blipFill>
          <p:spPr>
            <a:xfrm>
              <a:off x="1333180" y="3037050"/>
              <a:ext cx="548640" cy="7301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8" name="Content Placeholder 2"/>
            <p:cNvSpPr txBox="1">
              <a:spLocks/>
            </p:cNvSpPr>
            <p:nvPr/>
          </p:nvSpPr>
          <p:spPr bwMode="auto">
            <a:xfrm>
              <a:off x="990600" y="1371600"/>
              <a:ext cx="11430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Users</a:t>
              </a:r>
              <a:endParaRPr lang="en-US" dirty="0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1905000" y="2438400"/>
            <a:ext cx="5293753" cy="2659932"/>
            <a:chOff x="1893407" y="2470874"/>
            <a:chExt cx="5293753" cy="2659932"/>
          </a:xfrm>
        </p:grpSpPr>
        <p:cxnSp>
          <p:nvCxnSpPr>
            <p:cNvPr id="159" name="Straight Connector 158"/>
            <p:cNvCxnSpPr/>
            <p:nvPr/>
          </p:nvCxnSpPr>
          <p:spPr>
            <a:xfrm>
              <a:off x="1893407" y="2470874"/>
              <a:ext cx="5293753" cy="2659932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1893407" y="2470874"/>
              <a:ext cx="5293753" cy="944092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1881820" y="3402118"/>
            <a:ext cx="5305340" cy="2737990"/>
            <a:chOff x="1881820" y="3402118"/>
            <a:chExt cx="5305340" cy="2737990"/>
          </a:xfrm>
        </p:grpSpPr>
        <p:cxnSp>
          <p:nvCxnSpPr>
            <p:cNvPr id="161" name="Straight Connector 160"/>
            <p:cNvCxnSpPr>
              <a:stCxn id="12" idx="3"/>
            </p:cNvCxnSpPr>
            <p:nvPr/>
          </p:nvCxnSpPr>
          <p:spPr>
            <a:xfrm flipV="1">
              <a:off x="1897012" y="5098332"/>
              <a:ext cx="5290148" cy="126444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7" idx="3"/>
              <a:endCxn id="19" idx="1"/>
            </p:cNvCxnSpPr>
            <p:nvPr/>
          </p:nvCxnSpPr>
          <p:spPr>
            <a:xfrm>
              <a:off x="1881820" y="3402118"/>
              <a:ext cx="5305340" cy="12848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" idx="3"/>
              <a:endCxn id="25" idx="1"/>
            </p:cNvCxnSpPr>
            <p:nvPr/>
          </p:nvCxnSpPr>
          <p:spPr>
            <a:xfrm flipV="1">
              <a:off x="1893407" y="5130806"/>
              <a:ext cx="5293753" cy="1009302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893407" y="2599602"/>
            <a:ext cx="5293753" cy="3540506"/>
            <a:chOff x="1893407" y="2599602"/>
            <a:chExt cx="5293753" cy="3540506"/>
          </a:xfrm>
        </p:grpSpPr>
        <p:cxnSp>
          <p:nvCxnSpPr>
            <p:cNvPr id="178" name="Straight Connector 177"/>
            <p:cNvCxnSpPr>
              <a:endCxn id="24" idx="1"/>
            </p:cNvCxnSpPr>
            <p:nvPr/>
          </p:nvCxnSpPr>
          <p:spPr>
            <a:xfrm flipV="1">
              <a:off x="1905000" y="2599602"/>
              <a:ext cx="5282160" cy="815364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2" idx="3"/>
            </p:cNvCxnSpPr>
            <p:nvPr/>
          </p:nvCxnSpPr>
          <p:spPr>
            <a:xfrm flipV="1">
              <a:off x="1897012" y="2636981"/>
              <a:ext cx="5290148" cy="2587795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6" idx="3"/>
              <a:endCxn id="23" idx="1"/>
            </p:cNvCxnSpPr>
            <p:nvPr/>
          </p:nvCxnSpPr>
          <p:spPr>
            <a:xfrm flipV="1">
              <a:off x="1893407" y="4250057"/>
              <a:ext cx="5293753" cy="1890051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Rectangle 187"/>
          <p:cNvSpPr/>
          <p:nvPr/>
        </p:nvSpPr>
        <p:spPr>
          <a:xfrm>
            <a:off x="6858000" y="2057400"/>
            <a:ext cx="1524000" cy="987140"/>
          </a:xfrm>
          <a:prstGeom prst="rect">
            <a:avLst/>
          </a:prstGeom>
          <a:ln w="57150" cmpd="sng"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84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56" grpId="0" animBg="1"/>
      <p:bldP spid="18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8453" y="2657559"/>
            <a:ext cx="1085850" cy="1085850"/>
          </a:xfrm>
          <a:prstGeom prst="rect">
            <a:avLst/>
          </a:prstGeom>
          <a:noFill/>
        </p:spPr>
      </p:pic>
      <p:pic>
        <p:nvPicPr>
          <p:cNvPr id="1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195" y="2657559"/>
            <a:ext cx="1085850" cy="1085850"/>
          </a:xfrm>
          <a:prstGeom prst="rect">
            <a:avLst/>
          </a:prstGeom>
          <a:noFill/>
        </p:spPr>
      </p:pic>
      <p:sp>
        <p:nvSpPr>
          <p:cNvPr id="132" name="Cloud Callout 131"/>
          <p:cNvSpPr/>
          <p:nvPr/>
        </p:nvSpPr>
        <p:spPr>
          <a:xfrm>
            <a:off x="774204" y="1609809"/>
            <a:ext cx="2278341" cy="914400"/>
          </a:xfrm>
          <a:prstGeom prst="cloudCallout">
            <a:avLst>
              <a:gd name="adj1" fmla="val 31237"/>
              <a:gd name="adj2" fmla="val 721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Gill Sans"/>
                <a:cs typeface="Gill Sans"/>
              </a:rPr>
              <a:t>Liberal</a:t>
            </a:r>
            <a:endParaRPr lang="en-US" sz="2000" dirty="0">
              <a:solidFill>
                <a:prstClr val="white"/>
              </a:solidFill>
              <a:latin typeface="Gill Sans"/>
              <a:cs typeface="Gill Sans"/>
            </a:endParaRPr>
          </a:p>
        </p:txBody>
      </p:sp>
      <p:sp>
        <p:nvSpPr>
          <p:cNvPr id="133" name="Cloud Callout 132"/>
          <p:cNvSpPr/>
          <p:nvPr/>
        </p:nvSpPr>
        <p:spPr>
          <a:xfrm>
            <a:off x="6077752" y="1609809"/>
            <a:ext cx="2278341" cy="914400"/>
          </a:xfrm>
          <a:prstGeom prst="cloudCallout">
            <a:avLst>
              <a:gd name="adj1" fmla="val -21152"/>
              <a:gd name="adj2" fmla="val 7226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Gill Sans"/>
                <a:cs typeface="Gill Sans"/>
              </a:rPr>
              <a:t>Conservative</a:t>
            </a:r>
            <a:endParaRPr lang="en-US" sz="2000" dirty="0">
              <a:solidFill>
                <a:prstClr val="white"/>
              </a:solidFill>
              <a:latin typeface="Gill Sans"/>
              <a:cs typeface="Gill Sans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102181" y="3987179"/>
            <a:ext cx="719794" cy="1988996"/>
            <a:chOff x="6102181" y="3987179"/>
            <a:chExt cx="719794" cy="1988996"/>
          </a:xfrm>
        </p:grpSpPr>
        <p:sp>
          <p:nvSpPr>
            <p:cNvPr id="137" name="Folded Corner 136"/>
            <p:cNvSpPr/>
            <p:nvPr/>
          </p:nvSpPr>
          <p:spPr>
            <a:xfrm>
              <a:off x="6102181" y="3987179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8" name="Folded Corner 137"/>
            <p:cNvSpPr/>
            <p:nvPr/>
          </p:nvSpPr>
          <p:spPr>
            <a:xfrm>
              <a:off x="6102181" y="4523178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4" name="Folded Corner 143"/>
            <p:cNvSpPr/>
            <p:nvPr/>
          </p:nvSpPr>
          <p:spPr>
            <a:xfrm>
              <a:off x="6102181" y="5059177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6" name="Folded Corner 145"/>
            <p:cNvSpPr/>
            <p:nvPr/>
          </p:nvSpPr>
          <p:spPr>
            <a:xfrm>
              <a:off x="6102181" y="5595175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471077" y="3987179"/>
            <a:ext cx="719794" cy="1988996"/>
            <a:chOff x="2471077" y="3987179"/>
            <a:chExt cx="719794" cy="1988996"/>
          </a:xfrm>
        </p:grpSpPr>
        <p:sp>
          <p:nvSpPr>
            <p:cNvPr id="140" name="Folded Corner 139"/>
            <p:cNvSpPr/>
            <p:nvPr/>
          </p:nvSpPr>
          <p:spPr>
            <a:xfrm>
              <a:off x="2471077" y="3987179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2" name="Folded Corner 141"/>
            <p:cNvSpPr/>
            <p:nvPr/>
          </p:nvSpPr>
          <p:spPr>
            <a:xfrm>
              <a:off x="2471077" y="4523178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8" name="Folded Corner 147"/>
            <p:cNvSpPr/>
            <p:nvPr/>
          </p:nvSpPr>
          <p:spPr>
            <a:xfrm>
              <a:off x="2471077" y="5059177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0" name="Folded Corner 149"/>
            <p:cNvSpPr/>
            <p:nvPr/>
          </p:nvSpPr>
          <p:spPr>
            <a:xfrm>
              <a:off x="2471077" y="5595175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80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i="1" dirty="0" smtClean="0">
                <a:latin typeface="Helvetica Neue Light"/>
                <a:cs typeface="Helvetica Neue Light"/>
              </a:rPr>
              <a:t>Predicting User Behavior</a:t>
            </a:r>
            <a:endParaRPr lang="en-US" i="1" dirty="0">
              <a:latin typeface="Helvetica Neue Light"/>
              <a:cs typeface="Helvetica Neue Light"/>
            </a:endParaRPr>
          </a:p>
        </p:txBody>
      </p:sp>
      <p:sp>
        <p:nvSpPr>
          <p:cNvPr id="154" name="Folded Corner 153"/>
          <p:cNvSpPr/>
          <p:nvPr/>
        </p:nvSpPr>
        <p:spPr>
          <a:xfrm>
            <a:off x="2471077" y="3987179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6" name="Folded Corner 155"/>
          <p:cNvSpPr/>
          <p:nvPr/>
        </p:nvSpPr>
        <p:spPr>
          <a:xfrm>
            <a:off x="2471077" y="5059177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8" name="Folded Corner 157"/>
          <p:cNvSpPr/>
          <p:nvPr/>
        </p:nvSpPr>
        <p:spPr>
          <a:xfrm>
            <a:off x="2471077" y="5595175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9" name="Folded Corner 158"/>
          <p:cNvSpPr/>
          <p:nvPr/>
        </p:nvSpPr>
        <p:spPr>
          <a:xfrm>
            <a:off x="6102181" y="3987179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60" name="Folded Corner 159"/>
          <p:cNvSpPr/>
          <p:nvPr/>
        </p:nvSpPr>
        <p:spPr>
          <a:xfrm>
            <a:off x="6102181" y="4523178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61" name="Folded Corner 160"/>
          <p:cNvSpPr/>
          <p:nvPr/>
        </p:nvSpPr>
        <p:spPr>
          <a:xfrm>
            <a:off x="6102181" y="5059177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pic>
        <p:nvPicPr>
          <p:cNvPr id="2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3112" y="2741928"/>
            <a:ext cx="457200" cy="457200"/>
          </a:xfrm>
          <a:prstGeom prst="rect">
            <a:avLst/>
          </a:prstGeom>
          <a:noFill/>
        </p:spPr>
      </p:pic>
      <p:pic>
        <p:nvPicPr>
          <p:cNvPr id="2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5082" y="4259136"/>
            <a:ext cx="457200" cy="457200"/>
          </a:xfrm>
          <a:prstGeom prst="rect">
            <a:avLst/>
          </a:prstGeom>
          <a:noFill/>
        </p:spPr>
      </p:pic>
      <p:pic>
        <p:nvPicPr>
          <p:cNvPr id="2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60" y="5044040"/>
            <a:ext cx="457200" cy="457200"/>
          </a:xfrm>
          <a:prstGeom prst="rect">
            <a:avLst/>
          </a:prstGeom>
          <a:noFill/>
        </p:spPr>
      </p:pic>
      <p:pic>
        <p:nvPicPr>
          <p:cNvPr id="2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545" y="6072253"/>
            <a:ext cx="457200" cy="457200"/>
          </a:xfrm>
          <a:prstGeom prst="rect">
            <a:avLst/>
          </a:prstGeom>
          <a:noFill/>
        </p:spPr>
      </p:pic>
      <p:pic>
        <p:nvPicPr>
          <p:cNvPr id="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3871" y="2147346"/>
            <a:ext cx="457200" cy="457200"/>
          </a:xfrm>
          <a:prstGeom prst="rect">
            <a:avLst/>
          </a:prstGeom>
          <a:noFill/>
        </p:spPr>
      </p:pic>
      <p:pic>
        <p:nvPicPr>
          <p:cNvPr id="3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3104" y="5027634"/>
            <a:ext cx="457200" cy="457200"/>
          </a:xfrm>
          <a:prstGeom prst="rect">
            <a:avLst/>
          </a:prstGeom>
          <a:noFill/>
        </p:spPr>
      </p:pic>
      <p:pic>
        <p:nvPicPr>
          <p:cNvPr id="3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1041" y="6183786"/>
            <a:ext cx="457200" cy="457200"/>
          </a:xfrm>
          <a:prstGeom prst="rect">
            <a:avLst/>
          </a:prstGeom>
          <a:noFill/>
        </p:spPr>
      </p:pic>
      <p:pic>
        <p:nvPicPr>
          <p:cNvPr id="3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3548" y="6039123"/>
            <a:ext cx="457200" cy="457200"/>
          </a:xfrm>
          <a:prstGeom prst="rect">
            <a:avLst/>
          </a:prstGeom>
          <a:noFill/>
        </p:spPr>
      </p:pic>
      <p:pic>
        <p:nvPicPr>
          <p:cNvPr id="3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0835" y="4863307"/>
            <a:ext cx="457200" cy="457200"/>
          </a:xfrm>
          <a:prstGeom prst="rect">
            <a:avLst/>
          </a:prstGeom>
          <a:noFill/>
        </p:spPr>
      </p:pic>
      <p:pic>
        <p:nvPicPr>
          <p:cNvPr id="3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1903" y="5308762"/>
            <a:ext cx="457200" cy="457200"/>
          </a:xfrm>
          <a:prstGeom prst="rect">
            <a:avLst/>
          </a:prstGeom>
          <a:noFill/>
        </p:spPr>
      </p:pic>
      <p:pic>
        <p:nvPicPr>
          <p:cNvPr id="4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3594" y="4966792"/>
            <a:ext cx="457200" cy="457200"/>
          </a:xfrm>
          <a:prstGeom prst="rect">
            <a:avLst/>
          </a:prstGeom>
          <a:noFill/>
        </p:spPr>
      </p:pic>
      <p:pic>
        <p:nvPicPr>
          <p:cNvPr id="4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4400" y="2319231"/>
            <a:ext cx="457200" cy="457200"/>
          </a:xfrm>
          <a:prstGeom prst="rect">
            <a:avLst/>
          </a:prstGeom>
          <a:noFill/>
        </p:spPr>
      </p:pic>
      <p:pic>
        <p:nvPicPr>
          <p:cNvPr id="4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5876" y="6197923"/>
            <a:ext cx="457200" cy="457200"/>
          </a:xfrm>
          <a:prstGeom prst="rect">
            <a:avLst/>
          </a:prstGeom>
          <a:noFill/>
        </p:spPr>
      </p:pic>
      <p:pic>
        <p:nvPicPr>
          <p:cNvPr id="4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2477" y="6300853"/>
            <a:ext cx="457200" cy="457200"/>
          </a:xfrm>
          <a:prstGeom prst="rect">
            <a:avLst/>
          </a:prstGeom>
          <a:noFill/>
        </p:spPr>
      </p:pic>
      <p:pic>
        <p:nvPicPr>
          <p:cNvPr id="6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5904" y="1609809"/>
            <a:ext cx="457200" cy="457200"/>
          </a:xfrm>
          <a:prstGeom prst="rect">
            <a:avLst/>
          </a:prstGeom>
          <a:noFill/>
        </p:spPr>
      </p:pic>
      <p:pic>
        <p:nvPicPr>
          <p:cNvPr id="6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018" y="1591790"/>
            <a:ext cx="457200" cy="457200"/>
          </a:xfrm>
          <a:prstGeom prst="rect">
            <a:avLst/>
          </a:prstGeom>
          <a:noFill/>
        </p:spPr>
      </p:pic>
      <p:pic>
        <p:nvPicPr>
          <p:cNvPr id="6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0435" y="4394293"/>
            <a:ext cx="457200" cy="457200"/>
          </a:xfrm>
          <a:prstGeom prst="rect">
            <a:avLst/>
          </a:prstGeom>
          <a:noFill/>
        </p:spPr>
      </p:pic>
      <p:pic>
        <p:nvPicPr>
          <p:cNvPr id="6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2302" y="6033592"/>
            <a:ext cx="457200" cy="457200"/>
          </a:xfrm>
          <a:prstGeom prst="rect">
            <a:avLst/>
          </a:prstGeom>
          <a:noFill/>
        </p:spPr>
      </p:pic>
      <p:pic>
        <p:nvPicPr>
          <p:cNvPr id="6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4703" y="5945028"/>
            <a:ext cx="457200" cy="457200"/>
          </a:xfrm>
          <a:prstGeom prst="rect">
            <a:avLst/>
          </a:prstGeom>
          <a:noFill/>
        </p:spPr>
      </p:pic>
      <p:pic>
        <p:nvPicPr>
          <p:cNvPr id="6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0312" y="3405553"/>
            <a:ext cx="457200" cy="457200"/>
          </a:xfrm>
          <a:prstGeom prst="rect">
            <a:avLst/>
          </a:prstGeom>
          <a:noFill/>
        </p:spPr>
      </p:pic>
      <p:pic>
        <p:nvPicPr>
          <p:cNvPr id="6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788" y="2492616"/>
            <a:ext cx="457200" cy="457200"/>
          </a:xfrm>
          <a:prstGeom prst="rect">
            <a:avLst/>
          </a:prstGeom>
          <a:noFill/>
        </p:spPr>
      </p:pic>
      <p:pic>
        <p:nvPicPr>
          <p:cNvPr id="67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0748" y="3436581"/>
            <a:ext cx="457200" cy="457200"/>
          </a:xfrm>
          <a:prstGeom prst="rect">
            <a:avLst/>
          </a:prstGeom>
          <a:noFill/>
        </p:spPr>
      </p:pic>
      <p:pic>
        <p:nvPicPr>
          <p:cNvPr id="6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7519" y="5998255"/>
            <a:ext cx="457200" cy="457200"/>
          </a:xfrm>
          <a:prstGeom prst="rect">
            <a:avLst/>
          </a:prstGeom>
          <a:noFill/>
        </p:spPr>
      </p:pic>
      <p:pic>
        <p:nvPicPr>
          <p:cNvPr id="6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246" y="5233269"/>
            <a:ext cx="457200" cy="457200"/>
          </a:xfrm>
          <a:prstGeom prst="rect">
            <a:avLst/>
          </a:prstGeom>
          <a:noFill/>
        </p:spPr>
      </p:pic>
      <p:pic>
        <p:nvPicPr>
          <p:cNvPr id="7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3682" y="5173798"/>
            <a:ext cx="457200" cy="457200"/>
          </a:xfrm>
          <a:prstGeom prst="rect">
            <a:avLst/>
          </a:prstGeom>
          <a:noFill/>
        </p:spPr>
      </p:pic>
      <p:pic>
        <p:nvPicPr>
          <p:cNvPr id="7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9293" y="5170647"/>
            <a:ext cx="457200" cy="457200"/>
          </a:xfrm>
          <a:prstGeom prst="rect">
            <a:avLst/>
          </a:prstGeom>
          <a:noFill/>
        </p:spPr>
      </p:pic>
      <p:pic>
        <p:nvPicPr>
          <p:cNvPr id="7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003" y="2200359"/>
            <a:ext cx="457200" cy="457200"/>
          </a:xfrm>
          <a:prstGeom prst="rect">
            <a:avLst/>
          </a:prstGeom>
          <a:noFill/>
        </p:spPr>
      </p:pic>
      <p:pic>
        <p:nvPicPr>
          <p:cNvPr id="7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8604" y="2705983"/>
            <a:ext cx="457200" cy="457200"/>
          </a:xfrm>
          <a:prstGeom prst="rect">
            <a:avLst/>
          </a:prstGeom>
          <a:noFill/>
        </p:spPr>
      </p:pic>
      <p:pic>
        <p:nvPicPr>
          <p:cNvPr id="7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7276" y="3436463"/>
            <a:ext cx="457200" cy="457200"/>
          </a:xfrm>
          <a:prstGeom prst="rect">
            <a:avLst/>
          </a:prstGeom>
          <a:noFill/>
        </p:spPr>
      </p:pic>
      <p:pic>
        <p:nvPicPr>
          <p:cNvPr id="7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2775" y="3710962"/>
            <a:ext cx="457200" cy="457200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774204" y="2776431"/>
            <a:ext cx="636676" cy="1147869"/>
            <a:chOff x="774204" y="2776431"/>
            <a:chExt cx="636676" cy="1147869"/>
          </a:xfrm>
        </p:grpSpPr>
        <p:pic>
          <p:nvPicPr>
            <p:cNvPr id="25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204" y="3151578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4" name="Folded Corner 43"/>
            <p:cNvSpPr/>
            <p:nvPr/>
          </p:nvSpPr>
          <p:spPr>
            <a:xfrm>
              <a:off x="951084" y="3800483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white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6" name="Cloud Callout 75"/>
            <p:cNvSpPr/>
            <p:nvPr/>
          </p:nvSpPr>
          <p:spPr>
            <a:xfrm>
              <a:off x="970943" y="2776431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1051" y="3694695"/>
            <a:ext cx="690094" cy="1145458"/>
            <a:chOff x="221051" y="3694695"/>
            <a:chExt cx="690094" cy="1145458"/>
          </a:xfrm>
        </p:grpSpPr>
        <p:pic>
          <p:nvPicPr>
            <p:cNvPr id="27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545" y="4063379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7" name="Folded Corner 46"/>
            <p:cNvSpPr/>
            <p:nvPr/>
          </p:nvSpPr>
          <p:spPr>
            <a:xfrm>
              <a:off x="451217" y="4716336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Cloud Callout 76"/>
            <p:cNvSpPr/>
            <p:nvPr/>
          </p:nvSpPr>
          <p:spPr>
            <a:xfrm>
              <a:off x="221051" y="3694695"/>
              <a:ext cx="439937" cy="314241"/>
            </a:xfrm>
            <a:prstGeom prst="cloudCallout">
              <a:avLst>
                <a:gd name="adj1" fmla="val 31158"/>
                <a:gd name="adj2" fmla="val 902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88813" y="4594344"/>
            <a:ext cx="702998" cy="1101161"/>
            <a:chOff x="3635512" y="4024750"/>
            <a:chExt cx="702998" cy="1101161"/>
          </a:xfrm>
        </p:grpSpPr>
        <p:pic>
          <p:nvPicPr>
            <p:cNvPr id="32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512" y="4357708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5" name="Folded Corner 44"/>
            <p:cNvSpPr/>
            <p:nvPr/>
          </p:nvSpPr>
          <p:spPr>
            <a:xfrm>
              <a:off x="3864561" y="5002094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Cloud Callout 80"/>
            <p:cNvSpPr/>
            <p:nvPr/>
          </p:nvSpPr>
          <p:spPr>
            <a:xfrm>
              <a:off x="3898573" y="4024750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87463" y="3761178"/>
            <a:ext cx="618378" cy="1123341"/>
            <a:chOff x="4587463" y="3761178"/>
            <a:chExt cx="618378" cy="1123341"/>
          </a:xfrm>
        </p:grpSpPr>
        <p:pic>
          <p:nvPicPr>
            <p:cNvPr id="31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463" y="4119366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9" name="Folded Corner 48"/>
            <p:cNvSpPr/>
            <p:nvPr/>
          </p:nvSpPr>
          <p:spPr>
            <a:xfrm>
              <a:off x="4779861" y="4760702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Cloud Callout 81"/>
            <p:cNvSpPr/>
            <p:nvPr/>
          </p:nvSpPr>
          <p:spPr>
            <a:xfrm>
              <a:off x="4765904" y="3761178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47332" y="2222445"/>
            <a:ext cx="691527" cy="1345989"/>
            <a:chOff x="4647332" y="2222445"/>
            <a:chExt cx="691527" cy="1345989"/>
          </a:xfrm>
        </p:grpSpPr>
        <p:pic>
          <p:nvPicPr>
            <p:cNvPr id="33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332" y="2627983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50" name="Folded Corner 49"/>
            <p:cNvSpPr/>
            <p:nvPr/>
          </p:nvSpPr>
          <p:spPr>
            <a:xfrm>
              <a:off x="4843906" y="3266233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white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Folded Corner 50"/>
            <p:cNvSpPr/>
            <p:nvPr/>
          </p:nvSpPr>
          <p:spPr>
            <a:xfrm>
              <a:off x="4843906" y="3444617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white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Cloud Callout 82"/>
            <p:cNvSpPr/>
            <p:nvPr/>
          </p:nvSpPr>
          <p:spPr>
            <a:xfrm>
              <a:off x="4898922" y="2222445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19503" y="2776431"/>
            <a:ext cx="685804" cy="1134746"/>
            <a:chOff x="7519503" y="2776431"/>
            <a:chExt cx="685804" cy="1134746"/>
          </a:xfrm>
        </p:grpSpPr>
        <p:pic>
          <p:nvPicPr>
            <p:cNvPr id="24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9503" y="3163183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8" name="Folded Corner 47"/>
            <p:cNvSpPr/>
            <p:nvPr/>
          </p:nvSpPr>
          <p:spPr>
            <a:xfrm>
              <a:off x="7652486" y="3787360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Cloud Callout 84"/>
            <p:cNvSpPr/>
            <p:nvPr/>
          </p:nvSpPr>
          <p:spPr>
            <a:xfrm>
              <a:off x="7765370" y="2776431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382000" y="3287496"/>
            <a:ext cx="609600" cy="1212942"/>
            <a:chOff x="8382000" y="3287496"/>
            <a:chExt cx="609600" cy="1212942"/>
          </a:xfrm>
        </p:grpSpPr>
        <p:pic>
          <p:nvPicPr>
            <p:cNvPr id="37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0" y="3725346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6" name="Folded Corner 45"/>
            <p:cNvSpPr/>
            <p:nvPr/>
          </p:nvSpPr>
          <p:spPr>
            <a:xfrm>
              <a:off x="8566886" y="4376621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Cloud Callout 86"/>
            <p:cNvSpPr/>
            <p:nvPr/>
          </p:nvSpPr>
          <p:spPr>
            <a:xfrm>
              <a:off x="8534403" y="3287496"/>
              <a:ext cx="439937" cy="314241"/>
            </a:xfrm>
            <a:prstGeom prst="cloudCallout">
              <a:avLst>
                <a:gd name="adj1" fmla="val -6496"/>
                <a:gd name="adj2" fmla="val 93723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11385" y="220082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792382" y="243703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794782" y="315379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469953" y="398349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44074" y="495181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43500" y="475367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700748" y="489962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10459" y="579150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357267" y="574387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347348" y="602043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588813" y="243703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504147" y="132583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553807" y="590392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709134" y="571524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574416" y="485169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333765" y="470650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594761" y="592569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62436" y="314700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618902" y="191547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857056" y="133571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194160" y="183019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TextBox 110"/>
          <p:cNvSpPr txBox="1"/>
          <p:nvPr/>
        </p:nvSpPr>
        <p:spPr>
          <a:xfrm rot="10800000">
            <a:off x="4035366" y="313595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227874" y="453814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7068888" y="341882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829783" y="407195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633934" y="203694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787681" y="503635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308492" y="5658370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8111867" y="575167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597759" y="4662150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-8836" y="1325831"/>
            <a:ext cx="9170450" cy="553216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59" name="Group 258"/>
          <p:cNvGrpSpPr/>
          <p:nvPr/>
        </p:nvGrpSpPr>
        <p:grpSpPr>
          <a:xfrm>
            <a:off x="410459" y="1830193"/>
            <a:ext cx="8324327" cy="4699260"/>
            <a:chOff x="410459" y="1830193"/>
            <a:chExt cx="8324327" cy="469926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0459" y="2741928"/>
              <a:ext cx="649715" cy="76336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1060174" y="2949816"/>
              <a:ext cx="850348" cy="55547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060174" y="3505292"/>
              <a:ext cx="850348" cy="22005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1060174" y="3516334"/>
              <a:ext cx="533508" cy="98410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535703" y="3505292"/>
              <a:ext cx="524471" cy="88900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1910522" y="2949816"/>
              <a:ext cx="789155" cy="33768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1910522" y="3266234"/>
              <a:ext cx="789155" cy="45911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1593682" y="3287496"/>
              <a:ext cx="1105995" cy="121294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1822282" y="3287496"/>
              <a:ext cx="877395" cy="211819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H="1">
              <a:off x="2699677" y="1830193"/>
              <a:ext cx="966758" cy="145730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>
              <a:off x="2699677" y="2949816"/>
              <a:ext cx="966758" cy="31641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2699677" y="3287496"/>
              <a:ext cx="1494484" cy="40720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H="1" flipV="1">
              <a:off x="2699677" y="3287496"/>
              <a:ext cx="1145759" cy="202126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1060174" y="3523128"/>
              <a:ext cx="0" cy="174582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V="1">
              <a:off x="410459" y="4394293"/>
              <a:ext cx="125244" cy="101139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 flipV="1">
              <a:off x="535703" y="4394293"/>
              <a:ext cx="524471" cy="92685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1469954" y="4523178"/>
              <a:ext cx="123728" cy="175007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535703" y="6273253"/>
              <a:ext cx="934250" cy="2760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1469953" y="6273254"/>
              <a:ext cx="1001124" cy="256199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2699677" y="3287496"/>
              <a:ext cx="966758" cy="320882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4326995" y="2406277"/>
              <a:ext cx="673768" cy="543539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2699677" y="2949816"/>
              <a:ext cx="2301086" cy="33768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V="1">
              <a:off x="4926493" y="3725346"/>
              <a:ext cx="569383" cy="79783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4926493" y="4523178"/>
              <a:ext cx="569383" cy="78558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4926493" y="3418827"/>
              <a:ext cx="1489768" cy="111932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 flipV="1">
              <a:off x="3851874" y="5308762"/>
              <a:ext cx="857260" cy="13141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4843906" y="5335648"/>
              <a:ext cx="651970" cy="95938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H="1">
              <a:off x="5724476" y="3444617"/>
              <a:ext cx="691785" cy="305170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5000763" y="1830193"/>
              <a:ext cx="0" cy="111962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5724476" y="2437036"/>
              <a:ext cx="691785" cy="96851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5000763" y="2949816"/>
              <a:ext cx="1415498" cy="46901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6416261" y="3418827"/>
              <a:ext cx="811613" cy="56835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6416261" y="3418827"/>
              <a:ext cx="1371420" cy="14960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V="1">
              <a:off x="7765370" y="2627983"/>
              <a:ext cx="969416" cy="94324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6416261" y="3405553"/>
              <a:ext cx="892231" cy="176824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8633934" y="4168162"/>
              <a:ext cx="100852" cy="106510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7787681" y="3568434"/>
              <a:ext cx="104633" cy="110454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7227874" y="3983496"/>
              <a:ext cx="664440" cy="155340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7765370" y="3568434"/>
              <a:ext cx="868564" cy="59972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H="1" flipV="1">
              <a:off x="6416261" y="3444617"/>
              <a:ext cx="1003714" cy="275330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8205307" y="4168162"/>
              <a:ext cx="428627" cy="218216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8" name="Group 347"/>
          <p:cNvGrpSpPr/>
          <p:nvPr/>
        </p:nvGrpSpPr>
        <p:grpSpPr>
          <a:xfrm>
            <a:off x="4675453" y="3420768"/>
            <a:ext cx="1740001" cy="3045903"/>
            <a:chOff x="4675453" y="3420768"/>
            <a:chExt cx="1740001" cy="3045903"/>
          </a:xfrm>
        </p:grpSpPr>
        <p:cxnSp>
          <p:nvCxnSpPr>
            <p:cNvPr id="286" name="Straight Connector 285"/>
            <p:cNvCxnSpPr/>
            <p:nvPr/>
          </p:nvCxnSpPr>
          <p:spPr>
            <a:xfrm flipV="1">
              <a:off x="4925686" y="3727287"/>
              <a:ext cx="569383" cy="79783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4925686" y="4525119"/>
              <a:ext cx="569383" cy="78558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V="1">
              <a:off x="4925686" y="3420768"/>
              <a:ext cx="1489768" cy="111932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flipV="1">
              <a:off x="4843099" y="5337589"/>
              <a:ext cx="651970" cy="95938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19" name="Oval 318"/>
            <p:cNvSpPr/>
            <p:nvPr/>
          </p:nvSpPr>
          <p:spPr>
            <a:xfrm>
              <a:off x="4745858" y="4368179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0" name="Oval 319"/>
            <p:cNvSpPr/>
            <p:nvPr/>
          </p:nvSpPr>
          <p:spPr>
            <a:xfrm>
              <a:off x="5326312" y="3553469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1" name="Oval 320"/>
            <p:cNvSpPr/>
            <p:nvPr/>
          </p:nvSpPr>
          <p:spPr>
            <a:xfrm>
              <a:off x="5286055" y="5146826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2" name="Oval 321"/>
            <p:cNvSpPr/>
            <p:nvPr/>
          </p:nvSpPr>
          <p:spPr>
            <a:xfrm>
              <a:off x="4675453" y="6138918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253497" y="1681464"/>
            <a:ext cx="4746459" cy="5029709"/>
            <a:chOff x="253497" y="1681464"/>
            <a:chExt cx="4746459" cy="5029709"/>
          </a:xfrm>
        </p:grpSpPr>
        <p:cxnSp>
          <p:nvCxnSpPr>
            <p:cNvPr id="264" name="Straight Connector 263"/>
            <p:cNvCxnSpPr/>
            <p:nvPr/>
          </p:nvCxnSpPr>
          <p:spPr>
            <a:xfrm>
              <a:off x="409652" y="2743869"/>
              <a:ext cx="649715" cy="76336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flipV="1">
              <a:off x="1059367" y="2951757"/>
              <a:ext cx="850348" cy="55547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>
              <a:off x="1059367" y="3507233"/>
              <a:ext cx="850348" cy="22005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1059367" y="3518275"/>
              <a:ext cx="533508" cy="98410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flipV="1">
              <a:off x="534896" y="3507233"/>
              <a:ext cx="524471" cy="88900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1909715" y="2951757"/>
              <a:ext cx="789155" cy="33768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1909715" y="3268175"/>
              <a:ext cx="789155" cy="45911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1592875" y="3289437"/>
              <a:ext cx="1105995" cy="121294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1821475" y="3289437"/>
              <a:ext cx="877395" cy="211819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H="1">
              <a:off x="2698870" y="1832134"/>
              <a:ext cx="966758" cy="145730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H="1">
              <a:off x="2698870" y="2951757"/>
              <a:ext cx="966758" cy="31641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 flipH="1" flipV="1">
              <a:off x="2698870" y="3289437"/>
              <a:ext cx="1494484" cy="40720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flipH="1" flipV="1">
              <a:off x="2698870" y="3289437"/>
              <a:ext cx="1145759" cy="202126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 flipV="1">
              <a:off x="1059367" y="3525069"/>
              <a:ext cx="0" cy="174582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flipV="1">
              <a:off x="409652" y="4396234"/>
              <a:ext cx="125244" cy="101139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flipH="1" flipV="1">
              <a:off x="534896" y="4396234"/>
              <a:ext cx="524471" cy="92685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V="1">
              <a:off x="1469147" y="4525119"/>
              <a:ext cx="123728" cy="175007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flipV="1">
              <a:off x="534896" y="6275194"/>
              <a:ext cx="934250" cy="2760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>
              <a:off x="1469146" y="6275195"/>
              <a:ext cx="1001124" cy="256199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2698870" y="3289437"/>
              <a:ext cx="966758" cy="320882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 flipH="1">
              <a:off x="2698870" y="2951757"/>
              <a:ext cx="2301086" cy="33768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flipH="1" flipV="1">
              <a:off x="3851067" y="5310703"/>
              <a:ext cx="857260" cy="13141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/>
            <p:cNvSpPr/>
            <p:nvPr/>
          </p:nvSpPr>
          <p:spPr>
            <a:xfrm>
              <a:off x="2471077" y="3024760"/>
              <a:ext cx="477532" cy="47753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6" name="Oval 325"/>
            <p:cNvSpPr/>
            <p:nvPr/>
          </p:nvSpPr>
          <p:spPr>
            <a:xfrm>
              <a:off x="3531041" y="27718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7" name="Oval 326"/>
            <p:cNvSpPr/>
            <p:nvPr/>
          </p:nvSpPr>
          <p:spPr>
            <a:xfrm>
              <a:off x="3504147" y="1681464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8" name="Oval 327"/>
            <p:cNvSpPr/>
            <p:nvPr/>
          </p:nvSpPr>
          <p:spPr>
            <a:xfrm>
              <a:off x="4032185" y="3535000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3687997" y="5123011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0" name="Oval 329"/>
            <p:cNvSpPr/>
            <p:nvPr/>
          </p:nvSpPr>
          <p:spPr>
            <a:xfrm>
              <a:off x="4545257" y="52579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1" name="Oval 330"/>
            <p:cNvSpPr/>
            <p:nvPr/>
          </p:nvSpPr>
          <p:spPr>
            <a:xfrm>
              <a:off x="3496770" y="6334387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1410880" y="4334397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1664624" y="5245523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754227" y="2806368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758378" y="3575555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6" name="Oval 335"/>
            <p:cNvSpPr/>
            <p:nvPr/>
          </p:nvSpPr>
          <p:spPr>
            <a:xfrm>
              <a:off x="262956" y="2579992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7" name="Oval 336"/>
            <p:cNvSpPr/>
            <p:nvPr/>
          </p:nvSpPr>
          <p:spPr>
            <a:xfrm>
              <a:off x="912141" y="3371111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8" name="Oval 337"/>
            <p:cNvSpPr/>
            <p:nvPr/>
          </p:nvSpPr>
          <p:spPr>
            <a:xfrm>
              <a:off x="363292" y="4277413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9" name="Oval 338"/>
            <p:cNvSpPr/>
            <p:nvPr/>
          </p:nvSpPr>
          <p:spPr>
            <a:xfrm>
              <a:off x="253497" y="52579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0" name="Oval 339"/>
            <p:cNvSpPr/>
            <p:nvPr/>
          </p:nvSpPr>
          <p:spPr>
            <a:xfrm>
              <a:off x="895490" y="5112424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1" name="Oval 340"/>
            <p:cNvSpPr/>
            <p:nvPr/>
          </p:nvSpPr>
          <p:spPr>
            <a:xfrm>
              <a:off x="1321143" y="6127702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343230" y="6136976"/>
              <a:ext cx="327753" cy="32775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2306393" y="6383420"/>
              <a:ext cx="327753" cy="32775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4999956" y="2231357"/>
            <a:ext cx="1415498" cy="1189411"/>
            <a:chOff x="4999956" y="2231357"/>
            <a:chExt cx="1415498" cy="1189411"/>
          </a:xfrm>
        </p:grpSpPr>
        <p:cxnSp>
          <p:nvCxnSpPr>
            <p:cNvPr id="294" name="Straight Connector 293"/>
            <p:cNvCxnSpPr/>
            <p:nvPr/>
          </p:nvCxnSpPr>
          <p:spPr>
            <a:xfrm>
              <a:off x="4999956" y="2951757"/>
              <a:ext cx="1415498" cy="46901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5723669" y="2438977"/>
              <a:ext cx="691785" cy="96851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7" name="Oval 306"/>
            <p:cNvSpPr/>
            <p:nvPr/>
          </p:nvSpPr>
          <p:spPr>
            <a:xfrm>
              <a:off x="5568356" y="2231357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5560845" y="3446558"/>
            <a:ext cx="854609" cy="3208110"/>
            <a:chOff x="5560845" y="3446558"/>
            <a:chExt cx="854609" cy="3208110"/>
          </a:xfrm>
        </p:grpSpPr>
        <p:cxnSp>
          <p:nvCxnSpPr>
            <p:cNvPr id="291" name="Straight Connector 290"/>
            <p:cNvCxnSpPr/>
            <p:nvPr/>
          </p:nvCxnSpPr>
          <p:spPr>
            <a:xfrm flipH="1">
              <a:off x="5723669" y="3446558"/>
              <a:ext cx="691785" cy="305170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18" name="Oval 317"/>
            <p:cNvSpPr/>
            <p:nvPr/>
          </p:nvSpPr>
          <p:spPr>
            <a:xfrm>
              <a:off x="5560845" y="632691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47" name="Group 346"/>
          <p:cNvGrpSpPr/>
          <p:nvPr/>
        </p:nvGrpSpPr>
        <p:grpSpPr>
          <a:xfrm>
            <a:off x="4163118" y="1693661"/>
            <a:ext cx="996415" cy="1421972"/>
            <a:chOff x="4163118" y="1693661"/>
            <a:chExt cx="996415" cy="1421972"/>
          </a:xfrm>
        </p:grpSpPr>
        <p:cxnSp>
          <p:nvCxnSpPr>
            <p:cNvPr id="284" name="Straight Connector 283"/>
            <p:cNvCxnSpPr/>
            <p:nvPr/>
          </p:nvCxnSpPr>
          <p:spPr>
            <a:xfrm>
              <a:off x="4326188" y="2408218"/>
              <a:ext cx="673768" cy="543539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>
              <a:off x="4999956" y="1832134"/>
              <a:ext cx="0" cy="111962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23" name="Oval 322"/>
            <p:cNvSpPr/>
            <p:nvPr/>
          </p:nvSpPr>
          <p:spPr>
            <a:xfrm>
              <a:off x="4831780" y="2787880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4" name="Oval 323"/>
            <p:cNvSpPr/>
            <p:nvPr/>
          </p:nvSpPr>
          <p:spPr>
            <a:xfrm>
              <a:off x="4797533" y="1693661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5" name="Oval 324"/>
            <p:cNvSpPr/>
            <p:nvPr/>
          </p:nvSpPr>
          <p:spPr>
            <a:xfrm>
              <a:off x="4163118" y="2244341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177495" y="2455004"/>
            <a:ext cx="2746035" cy="4059196"/>
            <a:chOff x="6177495" y="2455004"/>
            <a:chExt cx="2746035" cy="4059196"/>
          </a:xfrm>
        </p:grpSpPr>
        <p:cxnSp>
          <p:nvCxnSpPr>
            <p:cNvPr id="295" name="Straight Connector 294"/>
            <p:cNvCxnSpPr/>
            <p:nvPr/>
          </p:nvCxnSpPr>
          <p:spPr>
            <a:xfrm>
              <a:off x="6415454" y="3420768"/>
              <a:ext cx="811613" cy="56835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>
              <a:off x="6415454" y="3420768"/>
              <a:ext cx="1371420" cy="14960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V="1">
              <a:off x="7764563" y="2629924"/>
              <a:ext cx="969416" cy="94324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>
              <a:off x="6415454" y="3407494"/>
              <a:ext cx="892231" cy="176824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>
              <a:off x="8633127" y="4170103"/>
              <a:ext cx="100852" cy="106510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7786874" y="3570375"/>
              <a:ext cx="104633" cy="110454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7227067" y="3985437"/>
              <a:ext cx="664440" cy="155340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7764563" y="3570375"/>
              <a:ext cx="868564" cy="59972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flipH="1" flipV="1">
              <a:off x="6415454" y="3446558"/>
              <a:ext cx="1003714" cy="275330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flipV="1">
              <a:off x="8204500" y="4170103"/>
              <a:ext cx="428627" cy="218216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6" name="Oval 305"/>
            <p:cNvSpPr/>
            <p:nvPr/>
          </p:nvSpPr>
          <p:spPr>
            <a:xfrm>
              <a:off x="6177495" y="3177160"/>
              <a:ext cx="477532" cy="47753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8" name="Oval 307"/>
            <p:cNvSpPr/>
            <p:nvPr/>
          </p:nvSpPr>
          <p:spPr>
            <a:xfrm>
              <a:off x="7586864" y="343342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9" name="Oval 308"/>
            <p:cNvSpPr/>
            <p:nvPr/>
          </p:nvSpPr>
          <p:spPr>
            <a:xfrm>
              <a:off x="7065331" y="381961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0" name="Oval 309"/>
            <p:cNvSpPr/>
            <p:nvPr/>
          </p:nvSpPr>
          <p:spPr>
            <a:xfrm>
              <a:off x="7727630" y="5362716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1" name="Oval 310"/>
            <p:cNvSpPr/>
            <p:nvPr/>
          </p:nvSpPr>
          <p:spPr>
            <a:xfrm>
              <a:off x="7144615" y="501560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2" name="Oval 311"/>
            <p:cNvSpPr/>
            <p:nvPr/>
          </p:nvSpPr>
          <p:spPr>
            <a:xfrm>
              <a:off x="7266088" y="604033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3" name="Oval 312"/>
            <p:cNvSpPr/>
            <p:nvPr/>
          </p:nvSpPr>
          <p:spPr>
            <a:xfrm>
              <a:off x="7747039" y="4513043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8595777" y="2455004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8471939" y="3983296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8570102" y="509623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8055383" y="6186447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1E5EB-FB30-6D42-92F7-56862BADE3C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5486400"/>
            <a:ext cx="5520987" cy="1200329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Helvetica Light"/>
                <a:cs typeface="Helvetica Light"/>
              </a:rPr>
              <a:t>Conditional Random Field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Helvetica Light"/>
                <a:cs typeface="Helvetica Light"/>
              </a:rPr>
              <a:t>Belief Propagation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273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90"/>
    </mc:Choice>
    <mc:Fallback xmlns="">
      <p:transition xmlns:p14="http://schemas.microsoft.com/office/powerpoint/2010/main" spd="slow" advTm="72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9" dur="2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2" dur="2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2000"/>
                            </p:stCondLst>
                            <p:childTnLst>
                              <p:par>
                                <p:cTn id="4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0" dur="2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3" dur="3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6" dur="2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9" dur="2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6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2" dur="2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6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5" dur="2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54" grpId="0" animBg="1"/>
      <p:bldP spid="156" grpId="0" animBg="1"/>
      <p:bldP spid="158" grpId="0" animBg="1"/>
      <p:bldP spid="159" grpId="0" animBg="1"/>
      <p:bldP spid="160" grpId="0" animBg="1"/>
      <p:bldP spid="161" grpId="0" animBg="1"/>
      <p:bldP spid="17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262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4320"/>
            <a:ext cx="8229600" cy="4221162"/>
          </a:xfrm>
        </p:spPr>
        <p:txBody>
          <a:bodyPr/>
          <a:lstStyle/>
          <a:p>
            <a:r>
              <a:rPr lang="en-US" dirty="0" smtClean="0">
                <a:latin typeface="Helvetica Neue Light"/>
                <a:cs typeface="Helvetica Neue Light"/>
              </a:rPr>
              <a:t>Count triangles passing through each vertex:</a:t>
            </a:r>
          </a:p>
          <a:p>
            <a:r>
              <a:rPr lang="en-US" dirty="0">
                <a:latin typeface="Helvetica Neue Light"/>
                <a:cs typeface="Helvetica Neue Light"/>
              </a:rPr>
              <a:t/>
            </a:r>
            <a:br>
              <a:rPr lang="en-US" dirty="0">
                <a:latin typeface="Helvetica Neue Light"/>
                <a:cs typeface="Helvetica Neue Light"/>
              </a:rPr>
            </a:br>
            <a:endParaRPr lang="en-US" dirty="0" smtClean="0">
              <a:latin typeface="Helvetica Neue Light"/>
              <a:cs typeface="Helvetica Neue Light"/>
            </a:endParaRPr>
          </a:p>
          <a:p>
            <a:endParaRPr lang="en-US" dirty="0">
              <a:latin typeface="Helvetica Neue Light"/>
              <a:cs typeface="Helvetica Neue Light"/>
            </a:endParaRPr>
          </a:p>
          <a:p>
            <a:r>
              <a:rPr lang="en-US" dirty="0" smtClean="0">
                <a:latin typeface="Helvetica Neue Light"/>
                <a:cs typeface="Helvetica Neue Light"/>
              </a:rPr>
              <a:t>Measures “cohesiveness” of local community</a:t>
            </a:r>
            <a:endParaRPr lang="en-US" dirty="0">
              <a:latin typeface="Helvetica Neue Light"/>
              <a:cs typeface="Helvetica Neue Light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567606" y="4869682"/>
            <a:ext cx="2249334" cy="1746179"/>
            <a:chOff x="4388211" y="2922929"/>
            <a:chExt cx="3556890" cy="2761246"/>
          </a:xfrm>
        </p:grpSpPr>
        <p:cxnSp>
          <p:nvCxnSpPr>
            <p:cNvPr id="28" name="Straight Connector 27"/>
            <p:cNvCxnSpPr>
              <a:stCxn id="43" idx="1"/>
              <a:endCxn id="49" idx="6"/>
            </p:cNvCxnSpPr>
            <p:nvPr/>
          </p:nvCxnSpPr>
          <p:spPr>
            <a:xfrm flipH="1">
              <a:off x="5061363" y="3949290"/>
              <a:ext cx="1255863" cy="60680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59" idx="6"/>
              <a:endCxn id="53" idx="6"/>
            </p:cNvCxnSpPr>
            <p:nvPr/>
          </p:nvCxnSpPr>
          <p:spPr>
            <a:xfrm flipH="1">
              <a:off x="5296933" y="3936134"/>
              <a:ext cx="463823" cy="27610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53" idx="6"/>
              <a:endCxn id="49" idx="6"/>
            </p:cNvCxnSpPr>
            <p:nvPr/>
          </p:nvCxnSpPr>
          <p:spPr>
            <a:xfrm flipH="1">
              <a:off x="5061363" y="4212237"/>
              <a:ext cx="235570" cy="34386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55" idx="8"/>
              <a:endCxn id="51" idx="8"/>
            </p:cNvCxnSpPr>
            <p:nvPr/>
          </p:nvCxnSpPr>
          <p:spPr>
            <a:xfrm>
              <a:off x="6730866" y="4180310"/>
              <a:ext cx="353988" cy="3091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57" idx="8"/>
              <a:endCxn id="59" idx="6"/>
            </p:cNvCxnSpPr>
            <p:nvPr/>
          </p:nvCxnSpPr>
          <p:spPr>
            <a:xfrm flipH="1" flipV="1">
              <a:off x="5760756" y="3936134"/>
              <a:ext cx="549932" cy="3033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47" idx="6"/>
              <a:endCxn id="49" idx="6"/>
            </p:cNvCxnSpPr>
            <p:nvPr/>
          </p:nvCxnSpPr>
          <p:spPr>
            <a:xfrm flipH="1" flipV="1">
              <a:off x="5061363" y="4556098"/>
              <a:ext cx="984204" cy="5079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47" idx="6"/>
              <a:endCxn id="51" idx="8"/>
            </p:cNvCxnSpPr>
            <p:nvPr/>
          </p:nvCxnSpPr>
          <p:spPr>
            <a:xfrm flipV="1">
              <a:off x="6045567" y="4489464"/>
              <a:ext cx="1039287" cy="11742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47" idx="6"/>
              <a:endCxn id="59" idx="6"/>
            </p:cNvCxnSpPr>
            <p:nvPr/>
          </p:nvCxnSpPr>
          <p:spPr>
            <a:xfrm flipH="1" flipV="1">
              <a:off x="5760756" y="3936134"/>
              <a:ext cx="284811" cy="67075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47" idx="6"/>
              <a:endCxn id="53" idx="6"/>
            </p:cNvCxnSpPr>
            <p:nvPr/>
          </p:nvCxnSpPr>
          <p:spPr>
            <a:xfrm flipH="1" flipV="1">
              <a:off x="5296933" y="4212237"/>
              <a:ext cx="748634" cy="39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5435248" y="292292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8" name="Oval 5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144511" y="2955188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6" name="Oval 5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6564689" y="3169025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4" name="Oval 53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5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4971425" y="3199032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2" name="Oval 51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3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918677" y="347817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0" name="Oval 49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1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4735855" y="3542893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48" name="Oval 4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4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sp>
          <p:nvSpPr>
            <p:cNvPr id="43" name="Freeform 42"/>
            <p:cNvSpPr/>
            <p:nvPr/>
          </p:nvSpPr>
          <p:spPr>
            <a:xfrm>
              <a:off x="6022258" y="3949290"/>
              <a:ext cx="721032" cy="663678"/>
            </a:xfrm>
            <a:custGeom>
              <a:avLst/>
              <a:gdLst>
                <a:gd name="connsiteX0" fmla="*/ 0 w 721032"/>
                <a:gd name="connsiteY0" fmla="*/ 663678 h 663678"/>
                <a:gd name="connsiteX1" fmla="*/ 294968 w 721032"/>
                <a:gd name="connsiteY1" fmla="*/ 0 h 663678"/>
                <a:gd name="connsiteX2" fmla="*/ 721032 w 721032"/>
                <a:gd name="connsiteY2" fmla="*/ 229420 h 663678"/>
                <a:gd name="connsiteX3" fmla="*/ 0 w 721032"/>
                <a:gd name="connsiteY3" fmla="*/ 663678 h 66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032" h="663678">
                  <a:moveTo>
                    <a:pt x="0" y="663678"/>
                  </a:moveTo>
                  <a:lnTo>
                    <a:pt x="294968" y="0"/>
                  </a:lnTo>
                  <a:lnTo>
                    <a:pt x="721032" y="229420"/>
                  </a:lnTo>
                  <a:lnTo>
                    <a:pt x="0" y="663678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720059" y="3593687"/>
              <a:ext cx="462156" cy="1013205"/>
              <a:chOff x="3953558" y="579521"/>
              <a:chExt cx="2779560" cy="6093752"/>
            </a:xfrm>
            <a:solidFill>
              <a:schemeClr val="accent2"/>
            </a:solidFill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46" name="Oval 4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4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4388211" y="4662127"/>
              <a:ext cx="3556890" cy="102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More Triangles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Stronger Community</a:t>
              </a:r>
              <a:endParaRPr lang="en-US" sz="1800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787418" y="4884435"/>
            <a:ext cx="2146742" cy="1744965"/>
            <a:chOff x="701261" y="2924849"/>
            <a:chExt cx="3394660" cy="2759326"/>
          </a:xfrm>
        </p:grpSpPr>
        <p:cxnSp>
          <p:nvCxnSpPr>
            <p:cNvPr id="61" name="Straight Connector 60"/>
            <p:cNvCxnSpPr>
              <a:stCxn id="81" idx="6"/>
              <a:endCxn id="77" idx="6"/>
            </p:cNvCxnSpPr>
            <p:nvPr/>
          </p:nvCxnSpPr>
          <p:spPr>
            <a:xfrm flipH="1" flipV="1">
              <a:off x="1574189" y="4558018"/>
              <a:ext cx="984204" cy="5079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1" idx="6"/>
              <a:endCxn id="85" idx="8"/>
            </p:cNvCxnSpPr>
            <p:nvPr/>
          </p:nvCxnSpPr>
          <p:spPr>
            <a:xfrm flipV="1">
              <a:off x="2558393" y="4182230"/>
              <a:ext cx="685299" cy="42658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1" idx="6"/>
              <a:endCxn id="79" idx="8"/>
            </p:cNvCxnSpPr>
            <p:nvPr/>
          </p:nvCxnSpPr>
          <p:spPr>
            <a:xfrm flipV="1">
              <a:off x="2558393" y="4491384"/>
              <a:ext cx="1039287" cy="11742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87" idx="8"/>
            </p:cNvCxnSpPr>
            <p:nvPr/>
          </p:nvCxnSpPr>
          <p:spPr>
            <a:xfrm flipV="1">
              <a:off x="2573751" y="3968393"/>
              <a:ext cx="249763" cy="640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1" idx="6"/>
              <a:endCxn id="89" idx="6"/>
            </p:cNvCxnSpPr>
            <p:nvPr/>
          </p:nvCxnSpPr>
          <p:spPr>
            <a:xfrm flipH="1" flipV="1">
              <a:off x="2273582" y="3938054"/>
              <a:ext cx="284811" cy="67075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1" idx="6"/>
              <a:endCxn id="83" idx="6"/>
            </p:cNvCxnSpPr>
            <p:nvPr/>
          </p:nvCxnSpPr>
          <p:spPr>
            <a:xfrm flipH="1" flipV="1">
              <a:off x="1809759" y="4214157"/>
              <a:ext cx="748634" cy="39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1948074" y="292484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8" name="Oval 8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2657337" y="2957108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6" name="Oval 8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3077515" y="3170945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4" name="Oval 83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5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1484251" y="3200952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2" name="Oval 81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3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232885" y="3595607"/>
              <a:ext cx="462156" cy="1013205"/>
              <a:chOff x="3953558" y="579521"/>
              <a:chExt cx="2779560" cy="6093752"/>
            </a:xfrm>
            <a:solidFill>
              <a:schemeClr val="accent4">
                <a:lumMod val="75000"/>
              </a:schemeClr>
            </a:solidFill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0" name="Oval 79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1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3431503" y="348009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78" name="Oval 7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7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248681" y="3544813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76" name="Oval 7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7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cxnSp>
          <p:nvCxnSpPr>
            <p:cNvPr id="74" name="Straight Connector 73"/>
            <p:cNvCxnSpPr>
              <a:stCxn id="85" idx="8"/>
              <a:endCxn id="79" idx="8"/>
            </p:cNvCxnSpPr>
            <p:nvPr/>
          </p:nvCxnSpPr>
          <p:spPr>
            <a:xfrm>
              <a:off x="3243692" y="4182230"/>
              <a:ext cx="353988" cy="3091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01261" y="4662127"/>
              <a:ext cx="3394660" cy="102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Fewer Triangles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Weaker Community</a:t>
              </a:r>
              <a:endParaRPr lang="en-US" sz="1800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2931180" y="2281849"/>
            <a:ext cx="1181932" cy="1409702"/>
            <a:chOff x="1676400" y="3810000"/>
            <a:chExt cx="1181932" cy="1409702"/>
          </a:xfrm>
        </p:grpSpPr>
        <p:sp>
          <p:nvSpPr>
            <p:cNvPr id="108" name="Isosceles Triangle 107"/>
            <p:cNvSpPr/>
            <p:nvPr/>
          </p:nvSpPr>
          <p:spPr>
            <a:xfrm rot="5400000">
              <a:off x="1562515" y="3923885"/>
              <a:ext cx="1409702" cy="1181932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905000" y="4309511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1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924985" y="2286821"/>
            <a:ext cx="2404071" cy="713918"/>
            <a:chOff x="993755" y="4495800"/>
            <a:chExt cx="2404071" cy="713918"/>
          </a:xfrm>
        </p:grpSpPr>
        <p:sp>
          <p:nvSpPr>
            <p:cNvPr id="111" name="Isosceles Triangle 110"/>
            <p:cNvSpPr/>
            <p:nvPr/>
          </p:nvSpPr>
          <p:spPr>
            <a:xfrm rot="10800000">
              <a:off x="993755" y="449580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049294" y="4552890"/>
              <a:ext cx="3272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131795" y="2285638"/>
            <a:ext cx="2404071" cy="713918"/>
            <a:chOff x="2167929" y="4314410"/>
            <a:chExt cx="2404071" cy="713918"/>
          </a:xfrm>
        </p:grpSpPr>
        <p:sp>
          <p:nvSpPr>
            <p:cNvPr id="114" name="Isosceles Triangle 113"/>
            <p:cNvSpPr/>
            <p:nvPr/>
          </p:nvSpPr>
          <p:spPr>
            <a:xfrm>
              <a:off x="2167929" y="431441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200400" y="4495800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3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4181747" y="2996218"/>
            <a:ext cx="2404071" cy="713918"/>
            <a:chOff x="2133009" y="4437454"/>
            <a:chExt cx="2404071" cy="713918"/>
          </a:xfrm>
        </p:grpSpPr>
        <p:sp>
          <p:nvSpPr>
            <p:cNvPr id="117" name="Isosceles Triangle 116"/>
            <p:cNvSpPr/>
            <p:nvPr/>
          </p:nvSpPr>
          <p:spPr>
            <a:xfrm rot="10800000">
              <a:off x="2133009" y="4437454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119812" y="4552890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4</a:t>
              </a:r>
              <a:endParaRPr lang="en-US" sz="2000" dirty="0" smtClean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819400" y="2172520"/>
            <a:ext cx="3805056" cy="1656887"/>
            <a:chOff x="766944" y="2754364"/>
            <a:chExt cx="3805056" cy="1656887"/>
          </a:xfrm>
        </p:grpSpPr>
        <p:sp>
          <p:nvSpPr>
            <p:cNvPr id="120" name="Isosceles Triangle 119"/>
            <p:cNvSpPr/>
            <p:nvPr/>
          </p:nvSpPr>
          <p:spPr>
            <a:xfrm rot="5400000">
              <a:off x="767359" y="2982549"/>
              <a:ext cx="1409702" cy="1181932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1" name="Isosceles Triangle 120"/>
            <p:cNvSpPr/>
            <p:nvPr/>
          </p:nvSpPr>
          <p:spPr>
            <a:xfrm rot="10800000">
              <a:off x="881242" y="2868664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2" name="Isosceles Triangle 121"/>
            <p:cNvSpPr/>
            <p:nvPr/>
          </p:nvSpPr>
          <p:spPr>
            <a:xfrm rot="10800000">
              <a:off x="2123097" y="3582583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3" name="Isosceles Triangle 122"/>
            <p:cNvSpPr/>
            <p:nvPr/>
          </p:nvSpPr>
          <p:spPr>
            <a:xfrm>
              <a:off x="2083278" y="2868664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1967191" y="34676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766944" y="27543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766944" y="4164066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211964" y="4182651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3169630" y="27543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4343400" y="34676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130" name="Isosceles Triangle 129"/>
          <p:cNvSpPr/>
          <p:nvPr/>
        </p:nvSpPr>
        <p:spPr>
          <a:xfrm rot="10800000">
            <a:off x="2924985" y="2285637"/>
            <a:ext cx="2404071" cy="713918"/>
          </a:xfrm>
          <a:prstGeom prst="triangl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017495" y="2883054"/>
            <a:ext cx="228600" cy="2286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Helvetica Neue Light"/>
              <a:cs typeface="Helvetica Neue Light"/>
            </a:endParaRPr>
          </a:p>
        </p:txBody>
      </p:sp>
      <p:sp>
        <p:nvSpPr>
          <p:cNvPr id="94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sz="4400" i="1" dirty="0" smtClean="0">
                <a:latin typeface="Helvetica Neue Light"/>
                <a:cs typeface="Helvetica Neue Light"/>
              </a:rPr>
              <a:t>Finding Communities</a:t>
            </a:r>
            <a:endParaRPr lang="en-US" sz="4400" i="1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55776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Sources for this presentation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 Analytics with Graphx** (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https://databricks-training.s3.amazonaws.com/graph-analytics-with-graphx.html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GraphX Programming Guide (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http://spark.apache.org/docs/latest/graphx-programming-guide.html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Spark Summit 2014 Presentations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AmpCamp 2014 Presentations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8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Many More Graph Algorithms</a:t>
            </a:r>
            <a:endParaRPr lang="en-US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876800"/>
          </a:xfrm>
        </p:spPr>
        <p:txBody>
          <a:bodyPr numCol="2">
            <a:noAutofit/>
          </a:bodyPr>
          <a:lstStyle/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Collaborative Filtering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Alternating Least Squares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Stochastic Gradient Descent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Tensor Factorization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SVD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Structured Prediction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Loopy Belief Propagation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Max-Product Linear Programs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Gibbs Sampling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Semi-supervised ML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Graph SSL 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CoEM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Graph Analytics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Single Source Shortest Path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Triangle-Counting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Graph Coloring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K-core Decomposition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Personalized PageRank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Lasso</a:t>
            </a:r>
          </a:p>
          <a:p>
            <a:pPr marL="457200" lvl="1" indent="0"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9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86399" y="971490"/>
            <a:ext cx="4881009" cy="5091629"/>
            <a:chOff x="286399" y="971490"/>
            <a:chExt cx="4881009" cy="5091629"/>
          </a:xfrm>
        </p:grpSpPr>
        <p:sp>
          <p:nvSpPr>
            <p:cNvPr id="10" name="Rectangle 9"/>
            <p:cNvSpPr/>
            <p:nvPr/>
          </p:nvSpPr>
          <p:spPr>
            <a:xfrm>
              <a:off x="304800" y="1295401"/>
              <a:ext cx="4862608" cy="47677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6399" y="971490"/>
              <a:ext cx="1582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ill Sans Light"/>
                  <a:cs typeface="Gill Sans Light"/>
                </a:rPr>
                <a:t>Preprocessing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67408" y="971490"/>
            <a:ext cx="1919192" cy="5091629"/>
            <a:chOff x="5167408" y="971490"/>
            <a:chExt cx="1919192" cy="5091629"/>
          </a:xfrm>
        </p:grpSpPr>
        <p:sp>
          <p:nvSpPr>
            <p:cNvPr id="128" name="Rectangle 127"/>
            <p:cNvSpPr/>
            <p:nvPr/>
          </p:nvSpPr>
          <p:spPr>
            <a:xfrm>
              <a:off x="5181601" y="1295401"/>
              <a:ext cx="1904999" cy="476771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5167408" y="971490"/>
              <a:ext cx="11517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ill Sans Light"/>
                  <a:cs typeface="Gill Sans Light"/>
                </a:rPr>
                <a:t>Compute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086656" y="971490"/>
            <a:ext cx="1828744" cy="5091628"/>
            <a:chOff x="7086656" y="971490"/>
            <a:chExt cx="1828744" cy="5091628"/>
          </a:xfrm>
        </p:grpSpPr>
        <p:sp>
          <p:nvSpPr>
            <p:cNvPr id="129" name="Rectangle 128"/>
            <p:cNvSpPr/>
            <p:nvPr/>
          </p:nvSpPr>
          <p:spPr>
            <a:xfrm>
              <a:off x="7086656" y="1295400"/>
              <a:ext cx="1828744" cy="476771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7111205" y="971490"/>
              <a:ext cx="1194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ill Sans Light"/>
                  <a:cs typeface="Gill Sans Light"/>
                </a:rPr>
                <a:t>Post Proc.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Example Graph Analytics Pipeline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73540" y="2519906"/>
            <a:ext cx="1166725" cy="1166725"/>
            <a:chOff x="2152952" y="1572381"/>
            <a:chExt cx="1562705" cy="1562705"/>
          </a:xfrm>
        </p:grpSpPr>
        <p:sp>
          <p:nvSpPr>
            <p:cNvPr id="32" name="Folded Corner 31"/>
            <p:cNvSpPr/>
            <p:nvPr/>
          </p:nvSpPr>
          <p:spPr>
            <a:xfrm>
              <a:off x="2152952" y="1572381"/>
              <a:ext cx="1257905" cy="1257905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Helvetica"/>
                  <a:cs typeface="Helvetica"/>
                </a:rPr>
                <a:t>&lt; / &gt;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33" name="Folded Corner 32"/>
            <p:cNvSpPr/>
            <p:nvPr/>
          </p:nvSpPr>
          <p:spPr>
            <a:xfrm>
              <a:off x="2305352" y="1724781"/>
              <a:ext cx="1257905" cy="1257905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Helvetica"/>
                  <a:cs typeface="Helvetica"/>
                </a:rPr>
                <a:t>&lt; / &gt;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34" name="Folded Corner 33"/>
            <p:cNvSpPr/>
            <p:nvPr/>
          </p:nvSpPr>
          <p:spPr>
            <a:xfrm>
              <a:off x="2457752" y="1877181"/>
              <a:ext cx="1257905" cy="1257905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Helvetica"/>
                  <a:cs typeface="Helvetica"/>
                </a:rPr>
                <a:t>&lt; / &gt;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57751" y="2732133"/>
              <a:ext cx="953105" cy="3908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XML</a:t>
              </a:r>
              <a:endParaRPr lang="en-US" sz="1400" dirty="0">
                <a:latin typeface="Helvetica"/>
                <a:cs typeface="Helvetica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33400" y="4071501"/>
            <a:ext cx="9625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Raw</a:t>
            </a:r>
          </a:p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Data</a:t>
            </a:r>
            <a:endParaRPr lang="en-US" sz="3200" dirty="0">
              <a:latin typeface="Gill Sans Light"/>
              <a:cs typeface="Gill Sans Light"/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1741453" y="4153821"/>
            <a:ext cx="1564586" cy="91366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ETL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92" name="Right Arrow 91"/>
          <p:cNvSpPr/>
          <p:nvPr/>
        </p:nvSpPr>
        <p:spPr>
          <a:xfrm>
            <a:off x="3341652" y="4158857"/>
            <a:ext cx="1825756" cy="91366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Slice</a:t>
            </a:r>
          </a:p>
        </p:txBody>
      </p:sp>
      <p:sp>
        <p:nvSpPr>
          <p:cNvPr id="104" name="Right Arrow 103"/>
          <p:cNvSpPr/>
          <p:nvPr/>
        </p:nvSpPr>
        <p:spPr>
          <a:xfrm>
            <a:off x="5167408" y="4158857"/>
            <a:ext cx="1908044" cy="91366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Compute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935459" y="4615318"/>
            <a:ext cx="5816390" cy="2093165"/>
            <a:chOff x="2783059" y="4724399"/>
            <a:chExt cx="5816390" cy="2093165"/>
          </a:xfrm>
        </p:grpSpPr>
        <p:sp>
          <p:nvSpPr>
            <p:cNvPr id="101" name="U-Turn Arrow 100"/>
            <p:cNvSpPr/>
            <p:nvPr/>
          </p:nvSpPr>
          <p:spPr>
            <a:xfrm flipH="1" flipV="1">
              <a:off x="2783059" y="4724399"/>
              <a:ext cx="5816390" cy="2093165"/>
            </a:xfrm>
            <a:prstGeom prst="uturnArrow">
              <a:avLst>
                <a:gd name="adj1" fmla="val 21765"/>
                <a:gd name="adj2" fmla="val 19328"/>
                <a:gd name="adj3" fmla="val 21759"/>
                <a:gd name="adj4" fmla="val 25836"/>
                <a:gd name="adj5" fmla="val 4725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endParaRPr lang="en-US" sz="2800" dirty="0">
                <a:latin typeface="Gill Sans Light"/>
                <a:cs typeface="Gill Sans Light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105400" y="6319441"/>
              <a:ext cx="1179129" cy="4756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 smtClean="0">
                  <a:solidFill>
                    <a:prstClr val="white"/>
                  </a:solidFill>
                  <a:latin typeface="Gill Sans Light"/>
                  <a:ea typeface="+mn-ea"/>
                  <a:cs typeface="Gill Sans Light"/>
                </a:rPr>
                <a:t>Repeat</a:t>
              </a:r>
              <a:endParaRPr lang="en-US" sz="2800" dirty="0">
                <a:solidFill>
                  <a:prstClr val="white"/>
                </a:solidFill>
                <a:latin typeface="Gill Sans Light"/>
                <a:ea typeface="+mn-ea"/>
                <a:cs typeface="Gill Sans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512253" y="1371601"/>
            <a:ext cx="1658199" cy="4377574"/>
            <a:chOff x="3359853" y="947282"/>
            <a:chExt cx="1658199" cy="4377574"/>
          </a:xfrm>
        </p:grpSpPr>
        <p:grpSp>
          <p:nvGrpSpPr>
            <p:cNvPr id="62" name="Group 61"/>
            <p:cNvGrpSpPr/>
            <p:nvPr/>
          </p:nvGrpSpPr>
          <p:grpSpPr>
            <a:xfrm>
              <a:off x="3408116" y="1848589"/>
              <a:ext cx="1305136" cy="1660721"/>
              <a:chOff x="6490911" y="2213026"/>
              <a:chExt cx="1361000" cy="1731805"/>
            </a:xfrm>
          </p:grpSpPr>
          <p:cxnSp>
            <p:nvCxnSpPr>
              <p:cNvPr id="63" name="Straight Connector 62"/>
              <p:cNvCxnSpPr>
                <a:stCxn id="69" idx="5"/>
                <a:endCxn id="70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71" idx="3"/>
                <a:endCxn id="70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73" idx="1"/>
                <a:endCxn id="70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8" idx="5"/>
                <a:endCxn id="72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0" idx="3"/>
                <a:endCxn id="72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5" name="Straight Connector 74"/>
              <p:cNvCxnSpPr>
                <a:stCxn id="74" idx="5"/>
                <a:endCxn id="71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2" idx="6"/>
                <a:endCxn id="73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4" name="TextBox 93"/>
            <p:cNvSpPr txBox="1"/>
            <p:nvPr/>
          </p:nvSpPr>
          <p:spPr>
            <a:xfrm>
              <a:off x="3359853" y="4561582"/>
              <a:ext cx="15062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Subgraph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  <p:cxnSp>
          <p:nvCxnSpPr>
            <p:cNvPr id="118" name="Straight Connector 117"/>
            <p:cNvCxnSpPr/>
            <p:nvPr/>
          </p:nvCxnSpPr>
          <p:spPr>
            <a:xfrm flipV="1">
              <a:off x="5018052" y="1676400"/>
              <a:ext cx="0" cy="364845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698535" y="947282"/>
              <a:ext cx="797265" cy="80531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181600" y="1385557"/>
            <a:ext cx="1954778" cy="4363618"/>
            <a:chOff x="5029200" y="961237"/>
            <a:chExt cx="1954778" cy="4363619"/>
          </a:xfrm>
        </p:grpSpPr>
        <p:grpSp>
          <p:nvGrpSpPr>
            <p:cNvPr id="77" name="Group 76"/>
            <p:cNvGrpSpPr/>
            <p:nvPr/>
          </p:nvGrpSpPr>
          <p:grpSpPr>
            <a:xfrm>
              <a:off x="5324264" y="1848589"/>
              <a:ext cx="1305136" cy="1660721"/>
              <a:chOff x="6490911" y="2213026"/>
              <a:chExt cx="1361000" cy="1731805"/>
            </a:xfrm>
          </p:grpSpPr>
          <p:cxnSp>
            <p:nvCxnSpPr>
              <p:cNvPr id="78" name="Straight Connector 77"/>
              <p:cNvCxnSpPr>
                <a:stCxn id="84" idx="5"/>
                <a:endCxn id="85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86" idx="3"/>
                <a:endCxn id="85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88" idx="1"/>
                <a:endCxn id="85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83" idx="5"/>
                <a:endCxn id="87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5" idx="3"/>
                <a:endCxn id="87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Oval 82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0" name="Straight Connector 89"/>
              <p:cNvCxnSpPr>
                <a:stCxn id="89" idx="5"/>
                <a:endCxn id="86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6"/>
                <a:endCxn id="88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5" name="TextBox 94"/>
            <p:cNvSpPr txBox="1"/>
            <p:nvPr/>
          </p:nvSpPr>
          <p:spPr>
            <a:xfrm>
              <a:off x="5190432" y="4561582"/>
              <a:ext cx="1544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PageRank</a:t>
              </a:r>
            </a:p>
          </p:txBody>
        </p:sp>
        <p:cxnSp>
          <p:nvCxnSpPr>
            <p:cNvPr id="119" name="Straight Connector 118"/>
            <p:cNvCxnSpPr/>
            <p:nvPr/>
          </p:nvCxnSpPr>
          <p:spPr>
            <a:xfrm flipV="1">
              <a:off x="6923052" y="1676400"/>
              <a:ext cx="0" cy="364845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9200" y="961237"/>
              <a:ext cx="1954778" cy="715163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741452" y="1371601"/>
            <a:ext cx="1600200" cy="4568407"/>
            <a:chOff x="1589052" y="947282"/>
            <a:chExt cx="1600200" cy="4568407"/>
          </a:xfrm>
        </p:grpSpPr>
        <p:sp>
          <p:nvSpPr>
            <p:cNvPr id="93" name="TextBox 92"/>
            <p:cNvSpPr txBox="1"/>
            <p:nvPr/>
          </p:nvSpPr>
          <p:spPr>
            <a:xfrm>
              <a:off x="1805672" y="4561582"/>
              <a:ext cx="108375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Initial </a:t>
              </a:r>
            </a:p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Graph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1741452" y="1848589"/>
              <a:ext cx="1339701" cy="1660721"/>
              <a:chOff x="2013099" y="2147633"/>
              <a:chExt cx="1339701" cy="1660721"/>
            </a:xfrm>
          </p:grpSpPr>
          <p:cxnSp>
            <p:nvCxnSpPr>
              <p:cNvPr id="39" name="Straight Connector 38"/>
              <p:cNvCxnSpPr>
                <a:stCxn id="53" idx="5"/>
                <a:endCxn id="5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55" idx="3"/>
                <a:endCxn id="5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57" idx="1"/>
                <a:endCxn id="54" idx="5"/>
              </p:cNvCxnSpPr>
              <p:nvPr/>
            </p:nvCxnSpPr>
            <p:spPr>
              <a:xfrm flipH="1" flipV="1">
                <a:off x="2936314" y="3177470"/>
                <a:ext cx="118393" cy="44454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53" idx="4"/>
                <a:endCxn id="5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52" idx="5"/>
                <a:endCxn id="5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53" idx="2"/>
                <a:endCxn id="5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54" idx="3"/>
                <a:endCxn id="5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022736" y="3590040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9" name="Straight Connector 58"/>
              <p:cNvCxnSpPr>
                <a:stCxn id="58" idx="3"/>
                <a:endCxn id="5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8" idx="5"/>
                <a:endCxn id="5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6" idx="6"/>
                <a:endCxn id="57" idx="2"/>
              </p:cNvCxnSpPr>
              <p:nvPr/>
            </p:nvCxnSpPr>
            <p:spPr>
              <a:xfrm>
                <a:off x="2650306" y="3456231"/>
                <a:ext cx="372430" cy="2429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9" name="Straight Connector 98"/>
              <p:cNvCxnSpPr>
                <a:stCxn id="98" idx="6"/>
                <a:endCxn id="5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55" idx="4"/>
                <a:endCxn id="97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98" idx="3"/>
                <a:endCxn id="5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98" idx="5"/>
                <a:endCxn id="5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Straight Connector 114"/>
            <p:cNvCxnSpPr/>
            <p:nvPr/>
          </p:nvCxnSpPr>
          <p:spPr>
            <a:xfrm flipV="1">
              <a:off x="1589052" y="1676400"/>
              <a:ext cx="0" cy="364845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3189252" y="1676400"/>
              <a:ext cx="0" cy="364845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07781" y="947282"/>
              <a:ext cx="797265" cy="805318"/>
            </a:xfrm>
            <a:prstGeom prst="rect">
              <a:avLst/>
            </a:prstGeom>
          </p:spPr>
        </p:pic>
      </p:grpSp>
      <p:sp>
        <p:nvSpPr>
          <p:cNvPr id="117" name="Right Arrow 116"/>
          <p:cNvSpPr/>
          <p:nvPr/>
        </p:nvSpPr>
        <p:spPr>
          <a:xfrm>
            <a:off x="7086656" y="4153821"/>
            <a:ext cx="1665196" cy="91366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Analyze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220721" y="1447801"/>
            <a:ext cx="1323989" cy="4492207"/>
            <a:chOff x="7068321" y="1023482"/>
            <a:chExt cx="1323989" cy="4492207"/>
          </a:xfrm>
        </p:grpSpPr>
        <p:grpSp>
          <p:nvGrpSpPr>
            <p:cNvPr id="105" name="Group 104"/>
            <p:cNvGrpSpPr/>
            <p:nvPr/>
          </p:nvGrpSpPr>
          <p:grpSpPr>
            <a:xfrm>
              <a:off x="7151652" y="1896320"/>
              <a:ext cx="1240658" cy="1565259"/>
              <a:chOff x="4673759" y="4955940"/>
              <a:chExt cx="1563771" cy="1565259"/>
            </a:xfrm>
          </p:grpSpPr>
          <p:sp>
            <p:nvSpPr>
              <p:cNvPr id="106" name="Folded Corner 105"/>
              <p:cNvSpPr/>
              <p:nvPr/>
            </p:nvSpPr>
            <p:spPr>
              <a:xfrm>
                <a:off x="4673759" y="4957428"/>
                <a:ext cx="1563771" cy="1563771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4673759" y="5519259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673759" y="5821083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4673759" y="6122907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4673759" y="4955940"/>
                <a:ext cx="1563771" cy="33620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1" name="Straight Connector 110"/>
              <p:cNvCxnSpPr/>
              <p:nvPr/>
            </p:nvCxnSpPr>
            <p:spPr>
              <a:xfrm flipV="1">
                <a:off x="5167336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5755521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TextBox 112"/>
            <p:cNvSpPr txBox="1"/>
            <p:nvPr/>
          </p:nvSpPr>
          <p:spPr>
            <a:xfrm>
              <a:off x="7068321" y="4561582"/>
              <a:ext cx="99556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Top</a:t>
              </a:r>
            </a:p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Users</a:t>
              </a:r>
            </a:p>
          </p:txBody>
        </p:sp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97850" y="1023482"/>
              <a:ext cx="837273" cy="803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68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92" grpId="0" animBg="1"/>
      <p:bldP spid="104" grpId="0" animBg="1"/>
      <p:bldP spid="1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Gill Sans Light"/>
                <a:cs typeface="Gill Sans Light"/>
              </a:rPr>
              <a:t>Separate</a:t>
            </a:r>
            <a:r>
              <a:rPr lang="en-US" dirty="0" smtClean="0">
                <a:latin typeface="Gill Sans Light"/>
                <a:cs typeface="Gill Sans Light"/>
              </a:rPr>
              <a:t> Systems to Support Each View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0" y="1170057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Table View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572000" y="1170057"/>
            <a:ext cx="457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Graph View</a:t>
            </a:r>
            <a:endParaRPr lang="en-US" sz="4000" dirty="0">
              <a:latin typeface="Gill Sans Light"/>
              <a:cs typeface="Gill Sans Light"/>
            </a:endParaRPr>
          </a:p>
        </p:txBody>
      </p:sp>
      <p:cxnSp>
        <p:nvCxnSpPr>
          <p:cNvPr id="191" name="Straight Connector 190"/>
          <p:cNvCxnSpPr/>
          <p:nvPr/>
        </p:nvCxnSpPr>
        <p:spPr>
          <a:xfrm>
            <a:off x="4572000" y="1524000"/>
            <a:ext cx="0" cy="508795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797190" y="2000321"/>
            <a:ext cx="4118210" cy="4324279"/>
            <a:chOff x="4797190" y="2000321"/>
            <a:chExt cx="4118210" cy="4324279"/>
          </a:xfrm>
        </p:grpSpPr>
        <p:sp>
          <p:nvSpPr>
            <p:cNvPr id="175" name="Rectangle 174"/>
            <p:cNvSpPr/>
            <p:nvPr/>
          </p:nvSpPr>
          <p:spPr>
            <a:xfrm>
              <a:off x="5334000" y="3048000"/>
              <a:ext cx="3048000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Dependency Graph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5412017" y="3649647"/>
              <a:ext cx="1752501" cy="2522553"/>
              <a:chOff x="5640617" y="3597015"/>
              <a:chExt cx="1752501" cy="2522553"/>
            </a:xfrm>
          </p:grpSpPr>
          <p:sp>
            <p:nvSpPr>
              <p:cNvPr id="177" name="Freeform 176"/>
              <p:cNvSpPr/>
              <p:nvPr/>
            </p:nvSpPr>
            <p:spPr>
              <a:xfrm>
                <a:off x="5640617" y="3597015"/>
                <a:ext cx="1752501" cy="2522553"/>
              </a:xfrm>
              <a:custGeom>
                <a:avLst/>
                <a:gdLst>
                  <a:gd name="connsiteX0" fmla="*/ 31632 w 1797847"/>
                  <a:gd name="connsiteY0" fmla="*/ 812586 h 2552203"/>
                  <a:gd name="connsiteX1" fmla="*/ 650368 w 1797847"/>
                  <a:gd name="connsiteY1" fmla="*/ 96119 h 2552203"/>
                  <a:gd name="connsiteX2" fmla="*/ 1073714 w 1797847"/>
                  <a:gd name="connsiteY2" fmla="*/ 52697 h 2552203"/>
                  <a:gd name="connsiteX3" fmla="*/ 1106279 w 1797847"/>
                  <a:gd name="connsiteY3" fmla="*/ 519486 h 2552203"/>
                  <a:gd name="connsiteX4" fmla="*/ 834904 w 1797847"/>
                  <a:gd name="connsiteY4" fmla="*/ 682320 h 2552203"/>
                  <a:gd name="connsiteX5" fmla="*/ 1214829 w 1797847"/>
                  <a:gd name="connsiteY5" fmla="*/ 671464 h 2552203"/>
                  <a:gd name="connsiteX6" fmla="*/ 1464495 w 1797847"/>
                  <a:gd name="connsiteY6" fmla="*/ 552053 h 2552203"/>
                  <a:gd name="connsiteX7" fmla="*/ 1735871 w 1797847"/>
                  <a:gd name="connsiteY7" fmla="*/ 725742 h 2552203"/>
                  <a:gd name="connsiteX8" fmla="*/ 1768436 w 1797847"/>
                  <a:gd name="connsiteY8" fmla="*/ 1094831 h 2552203"/>
                  <a:gd name="connsiteX9" fmla="*/ 1377655 w 1797847"/>
                  <a:gd name="connsiteY9" fmla="*/ 1235953 h 2552203"/>
                  <a:gd name="connsiteX10" fmla="*/ 1095424 w 1797847"/>
                  <a:gd name="connsiteY10" fmla="*/ 1116542 h 2552203"/>
                  <a:gd name="connsiteX11" fmla="*/ 552673 w 1797847"/>
                  <a:gd name="connsiteY11" fmla="*/ 1170820 h 2552203"/>
                  <a:gd name="connsiteX12" fmla="*/ 726353 w 1797847"/>
                  <a:gd name="connsiteY12" fmla="*/ 2093542 h 2552203"/>
                  <a:gd name="connsiteX13" fmla="*/ 672078 w 1797847"/>
                  <a:gd name="connsiteY13" fmla="*/ 2527765 h 2552203"/>
                  <a:gd name="connsiteX14" fmla="*/ 237877 w 1797847"/>
                  <a:gd name="connsiteY14" fmla="*/ 2462631 h 2552203"/>
                  <a:gd name="connsiteX15" fmla="*/ 107617 w 1797847"/>
                  <a:gd name="connsiteY15" fmla="*/ 2169531 h 2552203"/>
                  <a:gd name="connsiteX16" fmla="*/ 31632 w 1797847"/>
                  <a:gd name="connsiteY16" fmla="*/ 812586 h 2552203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834904 w 1797847"/>
                  <a:gd name="connsiteY4" fmla="*/ 675869 h 2545752"/>
                  <a:gd name="connsiteX5" fmla="*/ 1214829 w 1797847"/>
                  <a:gd name="connsiteY5" fmla="*/ 665013 h 2545752"/>
                  <a:gd name="connsiteX6" fmla="*/ 1464495 w 1797847"/>
                  <a:gd name="connsiteY6" fmla="*/ 545602 h 2545752"/>
                  <a:gd name="connsiteX7" fmla="*/ 1735871 w 1797847"/>
                  <a:gd name="connsiteY7" fmla="*/ 719291 h 2545752"/>
                  <a:gd name="connsiteX8" fmla="*/ 1768436 w 1797847"/>
                  <a:gd name="connsiteY8" fmla="*/ 1088380 h 2545752"/>
                  <a:gd name="connsiteX9" fmla="*/ 1377655 w 1797847"/>
                  <a:gd name="connsiteY9" fmla="*/ 1229502 h 2545752"/>
                  <a:gd name="connsiteX10" fmla="*/ 1095424 w 1797847"/>
                  <a:gd name="connsiteY10" fmla="*/ 1110091 h 2545752"/>
                  <a:gd name="connsiteX11" fmla="*/ 552673 w 1797847"/>
                  <a:gd name="connsiteY11" fmla="*/ 1164369 h 2545752"/>
                  <a:gd name="connsiteX12" fmla="*/ 726353 w 1797847"/>
                  <a:gd name="connsiteY12" fmla="*/ 2087091 h 2545752"/>
                  <a:gd name="connsiteX13" fmla="*/ 672078 w 1797847"/>
                  <a:gd name="connsiteY13" fmla="*/ 2521314 h 2545752"/>
                  <a:gd name="connsiteX14" fmla="*/ 237877 w 1797847"/>
                  <a:gd name="connsiteY14" fmla="*/ 2456180 h 2545752"/>
                  <a:gd name="connsiteX15" fmla="*/ 107617 w 1797847"/>
                  <a:gd name="connsiteY15" fmla="*/ 2163080 h 2545752"/>
                  <a:gd name="connsiteX16" fmla="*/ 31632 w 1797847"/>
                  <a:gd name="connsiteY16" fmla="*/ 806135 h 2545752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834904 w 1797847"/>
                  <a:gd name="connsiteY4" fmla="*/ 675869 h 2545752"/>
                  <a:gd name="connsiteX5" fmla="*/ 1464495 w 1797847"/>
                  <a:gd name="connsiteY5" fmla="*/ 545602 h 2545752"/>
                  <a:gd name="connsiteX6" fmla="*/ 1735871 w 1797847"/>
                  <a:gd name="connsiteY6" fmla="*/ 719291 h 2545752"/>
                  <a:gd name="connsiteX7" fmla="*/ 1768436 w 1797847"/>
                  <a:gd name="connsiteY7" fmla="*/ 1088380 h 2545752"/>
                  <a:gd name="connsiteX8" fmla="*/ 1377655 w 1797847"/>
                  <a:gd name="connsiteY8" fmla="*/ 1229502 h 2545752"/>
                  <a:gd name="connsiteX9" fmla="*/ 1095424 w 1797847"/>
                  <a:gd name="connsiteY9" fmla="*/ 1110091 h 2545752"/>
                  <a:gd name="connsiteX10" fmla="*/ 552673 w 1797847"/>
                  <a:gd name="connsiteY10" fmla="*/ 1164369 h 2545752"/>
                  <a:gd name="connsiteX11" fmla="*/ 726353 w 1797847"/>
                  <a:gd name="connsiteY11" fmla="*/ 2087091 h 2545752"/>
                  <a:gd name="connsiteX12" fmla="*/ 672078 w 1797847"/>
                  <a:gd name="connsiteY12" fmla="*/ 2521314 h 2545752"/>
                  <a:gd name="connsiteX13" fmla="*/ 237877 w 1797847"/>
                  <a:gd name="connsiteY13" fmla="*/ 2456180 h 2545752"/>
                  <a:gd name="connsiteX14" fmla="*/ 107617 w 1797847"/>
                  <a:gd name="connsiteY14" fmla="*/ 2163080 h 2545752"/>
                  <a:gd name="connsiteX15" fmla="*/ 31632 w 1797847"/>
                  <a:gd name="connsiteY15" fmla="*/ 806135 h 2545752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900034 w 1797847"/>
                  <a:gd name="connsiteY4" fmla="*/ 697580 h 2545752"/>
                  <a:gd name="connsiteX5" fmla="*/ 1464495 w 1797847"/>
                  <a:gd name="connsiteY5" fmla="*/ 545602 h 2545752"/>
                  <a:gd name="connsiteX6" fmla="*/ 1735871 w 1797847"/>
                  <a:gd name="connsiteY6" fmla="*/ 719291 h 2545752"/>
                  <a:gd name="connsiteX7" fmla="*/ 1768436 w 1797847"/>
                  <a:gd name="connsiteY7" fmla="*/ 1088380 h 2545752"/>
                  <a:gd name="connsiteX8" fmla="*/ 1377655 w 1797847"/>
                  <a:gd name="connsiteY8" fmla="*/ 1229502 h 2545752"/>
                  <a:gd name="connsiteX9" fmla="*/ 1095424 w 1797847"/>
                  <a:gd name="connsiteY9" fmla="*/ 1110091 h 2545752"/>
                  <a:gd name="connsiteX10" fmla="*/ 552673 w 1797847"/>
                  <a:gd name="connsiteY10" fmla="*/ 1164369 h 2545752"/>
                  <a:gd name="connsiteX11" fmla="*/ 726353 w 1797847"/>
                  <a:gd name="connsiteY11" fmla="*/ 2087091 h 2545752"/>
                  <a:gd name="connsiteX12" fmla="*/ 672078 w 1797847"/>
                  <a:gd name="connsiteY12" fmla="*/ 2521314 h 2545752"/>
                  <a:gd name="connsiteX13" fmla="*/ 237877 w 1797847"/>
                  <a:gd name="connsiteY13" fmla="*/ 2456180 h 2545752"/>
                  <a:gd name="connsiteX14" fmla="*/ 107617 w 1797847"/>
                  <a:gd name="connsiteY14" fmla="*/ 2163080 h 2545752"/>
                  <a:gd name="connsiteX15" fmla="*/ 31632 w 1797847"/>
                  <a:gd name="connsiteY15" fmla="*/ 806135 h 2545752"/>
                  <a:gd name="connsiteX0" fmla="*/ 31632 w 1736862"/>
                  <a:gd name="connsiteY0" fmla="*/ 806135 h 2545752"/>
                  <a:gd name="connsiteX1" fmla="*/ 650368 w 1736862"/>
                  <a:gd name="connsiteY1" fmla="*/ 89668 h 2545752"/>
                  <a:gd name="connsiteX2" fmla="*/ 1073714 w 1736862"/>
                  <a:gd name="connsiteY2" fmla="*/ 46246 h 2545752"/>
                  <a:gd name="connsiteX3" fmla="*/ 1106279 w 1736862"/>
                  <a:gd name="connsiteY3" fmla="*/ 415335 h 2545752"/>
                  <a:gd name="connsiteX4" fmla="*/ 900034 w 1736862"/>
                  <a:gd name="connsiteY4" fmla="*/ 697580 h 2545752"/>
                  <a:gd name="connsiteX5" fmla="*/ 1464495 w 1736862"/>
                  <a:gd name="connsiteY5" fmla="*/ 545602 h 2545752"/>
                  <a:gd name="connsiteX6" fmla="*/ 1735871 w 1736862"/>
                  <a:gd name="connsiteY6" fmla="*/ 719291 h 2545752"/>
                  <a:gd name="connsiteX7" fmla="*/ 1377655 w 1736862"/>
                  <a:gd name="connsiteY7" fmla="*/ 1229502 h 2545752"/>
                  <a:gd name="connsiteX8" fmla="*/ 1095424 w 1736862"/>
                  <a:gd name="connsiteY8" fmla="*/ 1110091 h 2545752"/>
                  <a:gd name="connsiteX9" fmla="*/ 552673 w 1736862"/>
                  <a:gd name="connsiteY9" fmla="*/ 1164369 h 2545752"/>
                  <a:gd name="connsiteX10" fmla="*/ 726353 w 1736862"/>
                  <a:gd name="connsiteY10" fmla="*/ 2087091 h 2545752"/>
                  <a:gd name="connsiteX11" fmla="*/ 672078 w 1736862"/>
                  <a:gd name="connsiteY11" fmla="*/ 2521314 h 2545752"/>
                  <a:gd name="connsiteX12" fmla="*/ 237877 w 1736862"/>
                  <a:gd name="connsiteY12" fmla="*/ 2456180 h 2545752"/>
                  <a:gd name="connsiteX13" fmla="*/ 107617 w 1736862"/>
                  <a:gd name="connsiteY13" fmla="*/ 2163080 h 2545752"/>
                  <a:gd name="connsiteX14" fmla="*/ 31632 w 1736862"/>
                  <a:gd name="connsiteY14" fmla="*/ 806135 h 2545752"/>
                  <a:gd name="connsiteX0" fmla="*/ 31632 w 1769283"/>
                  <a:gd name="connsiteY0" fmla="*/ 806135 h 2545752"/>
                  <a:gd name="connsiteX1" fmla="*/ 650368 w 1769283"/>
                  <a:gd name="connsiteY1" fmla="*/ 89668 h 2545752"/>
                  <a:gd name="connsiteX2" fmla="*/ 1073714 w 1769283"/>
                  <a:gd name="connsiteY2" fmla="*/ 46246 h 2545752"/>
                  <a:gd name="connsiteX3" fmla="*/ 1106279 w 1769283"/>
                  <a:gd name="connsiteY3" fmla="*/ 415335 h 2545752"/>
                  <a:gd name="connsiteX4" fmla="*/ 900034 w 1769283"/>
                  <a:gd name="connsiteY4" fmla="*/ 697580 h 2545752"/>
                  <a:gd name="connsiteX5" fmla="*/ 1464495 w 1769283"/>
                  <a:gd name="connsiteY5" fmla="*/ 545602 h 2545752"/>
                  <a:gd name="connsiteX6" fmla="*/ 1768436 w 1769283"/>
                  <a:gd name="connsiteY6" fmla="*/ 903836 h 2545752"/>
                  <a:gd name="connsiteX7" fmla="*/ 1377655 w 1769283"/>
                  <a:gd name="connsiteY7" fmla="*/ 1229502 h 2545752"/>
                  <a:gd name="connsiteX8" fmla="*/ 1095424 w 1769283"/>
                  <a:gd name="connsiteY8" fmla="*/ 1110091 h 2545752"/>
                  <a:gd name="connsiteX9" fmla="*/ 552673 w 1769283"/>
                  <a:gd name="connsiteY9" fmla="*/ 1164369 h 2545752"/>
                  <a:gd name="connsiteX10" fmla="*/ 726353 w 1769283"/>
                  <a:gd name="connsiteY10" fmla="*/ 2087091 h 2545752"/>
                  <a:gd name="connsiteX11" fmla="*/ 672078 w 1769283"/>
                  <a:gd name="connsiteY11" fmla="*/ 2521314 h 2545752"/>
                  <a:gd name="connsiteX12" fmla="*/ 237877 w 1769283"/>
                  <a:gd name="connsiteY12" fmla="*/ 2456180 h 2545752"/>
                  <a:gd name="connsiteX13" fmla="*/ 107617 w 1769283"/>
                  <a:gd name="connsiteY13" fmla="*/ 2163080 h 2545752"/>
                  <a:gd name="connsiteX14" fmla="*/ 31632 w 1769283"/>
                  <a:gd name="connsiteY14" fmla="*/ 806135 h 2545752"/>
                  <a:gd name="connsiteX0" fmla="*/ 31632 w 1769283"/>
                  <a:gd name="connsiteY0" fmla="*/ 806135 h 2545752"/>
                  <a:gd name="connsiteX1" fmla="*/ 650368 w 1769283"/>
                  <a:gd name="connsiteY1" fmla="*/ 89668 h 2545752"/>
                  <a:gd name="connsiteX2" fmla="*/ 1073714 w 1769283"/>
                  <a:gd name="connsiteY2" fmla="*/ 46246 h 2545752"/>
                  <a:gd name="connsiteX3" fmla="*/ 1106279 w 1769283"/>
                  <a:gd name="connsiteY3" fmla="*/ 415335 h 2545752"/>
                  <a:gd name="connsiteX4" fmla="*/ 900034 w 1769283"/>
                  <a:gd name="connsiteY4" fmla="*/ 697580 h 2545752"/>
                  <a:gd name="connsiteX5" fmla="*/ 1464495 w 1769283"/>
                  <a:gd name="connsiteY5" fmla="*/ 545602 h 2545752"/>
                  <a:gd name="connsiteX6" fmla="*/ 1768436 w 1769283"/>
                  <a:gd name="connsiteY6" fmla="*/ 903836 h 2545752"/>
                  <a:gd name="connsiteX7" fmla="*/ 1377655 w 1769283"/>
                  <a:gd name="connsiteY7" fmla="*/ 1229502 h 2545752"/>
                  <a:gd name="connsiteX8" fmla="*/ 552673 w 1769283"/>
                  <a:gd name="connsiteY8" fmla="*/ 1164369 h 2545752"/>
                  <a:gd name="connsiteX9" fmla="*/ 726353 w 1769283"/>
                  <a:gd name="connsiteY9" fmla="*/ 2087091 h 2545752"/>
                  <a:gd name="connsiteX10" fmla="*/ 672078 w 1769283"/>
                  <a:gd name="connsiteY10" fmla="*/ 2521314 h 2545752"/>
                  <a:gd name="connsiteX11" fmla="*/ 237877 w 1769283"/>
                  <a:gd name="connsiteY11" fmla="*/ 2456180 h 2545752"/>
                  <a:gd name="connsiteX12" fmla="*/ 107617 w 1769283"/>
                  <a:gd name="connsiteY12" fmla="*/ 2163080 h 2545752"/>
                  <a:gd name="connsiteX13" fmla="*/ 31632 w 1769283"/>
                  <a:gd name="connsiteY13" fmla="*/ 806135 h 2545752"/>
                  <a:gd name="connsiteX0" fmla="*/ 16022 w 1753673"/>
                  <a:gd name="connsiteY0" fmla="*/ 806135 h 2545752"/>
                  <a:gd name="connsiteX1" fmla="*/ 634758 w 1753673"/>
                  <a:gd name="connsiteY1" fmla="*/ 89668 h 2545752"/>
                  <a:gd name="connsiteX2" fmla="*/ 1058104 w 1753673"/>
                  <a:gd name="connsiteY2" fmla="*/ 46246 h 2545752"/>
                  <a:gd name="connsiteX3" fmla="*/ 1090669 w 1753673"/>
                  <a:gd name="connsiteY3" fmla="*/ 415335 h 2545752"/>
                  <a:gd name="connsiteX4" fmla="*/ 884424 w 1753673"/>
                  <a:gd name="connsiteY4" fmla="*/ 697580 h 2545752"/>
                  <a:gd name="connsiteX5" fmla="*/ 1448885 w 1753673"/>
                  <a:gd name="connsiteY5" fmla="*/ 545602 h 2545752"/>
                  <a:gd name="connsiteX6" fmla="*/ 1752826 w 1753673"/>
                  <a:gd name="connsiteY6" fmla="*/ 903836 h 2545752"/>
                  <a:gd name="connsiteX7" fmla="*/ 1362045 w 1753673"/>
                  <a:gd name="connsiteY7" fmla="*/ 1229502 h 2545752"/>
                  <a:gd name="connsiteX8" fmla="*/ 537063 w 1753673"/>
                  <a:gd name="connsiteY8" fmla="*/ 1164369 h 2545752"/>
                  <a:gd name="connsiteX9" fmla="*/ 710743 w 1753673"/>
                  <a:gd name="connsiteY9" fmla="*/ 2087091 h 2545752"/>
                  <a:gd name="connsiteX10" fmla="*/ 656468 w 1753673"/>
                  <a:gd name="connsiteY10" fmla="*/ 2521314 h 2545752"/>
                  <a:gd name="connsiteX11" fmla="*/ 222267 w 1753673"/>
                  <a:gd name="connsiteY11" fmla="*/ 2456180 h 2545752"/>
                  <a:gd name="connsiteX12" fmla="*/ 16022 w 1753673"/>
                  <a:gd name="connsiteY12" fmla="*/ 806135 h 2545752"/>
                  <a:gd name="connsiteX0" fmla="*/ 22512 w 1760163"/>
                  <a:gd name="connsiteY0" fmla="*/ 806135 h 2536601"/>
                  <a:gd name="connsiteX1" fmla="*/ 641248 w 1760163"/>
                  <a:gd name="connsiteY1" fmla="*/ 89668 h 2536601"/>
                  <a:gd name="connsiteX2" fmla="*/ 1064594 w 1760163"/>
                  <a:gd name="connsiteY2" fmla="*/ 46246 h 2536601"/>
                  <a:gd name="connsiteX3" fmla="*/ 1097159 w 1760163"/>
                  <a:gd name="connsiteY3" fmla="*/ 415335 h 2536601"/>
                  <a:gd name="connsiteX4" fmla="*/ 890914 w 1760163"/>
                  <a:gd name="connsiteY4" fmla="*/ 697580 h 2536601"/>
                  <a:gd name="connsiteX5" fmla="*/ 1455375 w 1760163"/>
                  <a:gd name="connsiteY5" fmla="*/ 545602 h 2536601"/>
                  <a:gd name="connsiteX6" fmla="*/ 1759316 w 1760163"/>
                  <a:gd name="connsiteY6" fmla="*/ 903836 h 2536601"/>
                  <a:gd name="connsiteX7" fmla="*/ 1368535 w 1760163"/>
                  <a:gd name="connsiteY7" fmla="*/ 1229502 h 2536601"/>
                  <a:gd name="connsiteX8" fmla="*/ 543553 w 1760163"/>
                  <a:gd name="connsiteY8" fmla="*/ 1164369 h 2536601"/>
                  <a:gd name="connsiteX9" fmla="*/ 717233 w 1760163"/>
                  <a:gd name="connsiteY9" fmla="*/ 2087091 h 2536601"/>
                  <a:gd name="connsiteX10" fmla="*/ 662958 w 1760163"/>
                  <a:gd name="connsiteY10" fmla="*/ 2521314 h 2536601"/>
                  <a:gd name="connsiteX11" fmla="*/ 185337 w 1760163"/>
                  <a:gd name="connsiteY11" fmla="*/ 2412758 h 2536601"/>
                  <a:gd name="connsiteX12" fmla="*/ 22512 w 1760163"/>
                  <a:gd name="connsiteY12" fmla="*/ 806135 h 2536601"/>
                  <a:gd name="connsiteX0" fmla="*/ 22512 w 1760163"/>
                  <a:gd name="connsiteY0" fmla="*/ 806135 h 2517435"/>
                  <a:gd name="connsiteX1" fmla="*/ 641248 w 1760163"/>
                  <a:gd name="connsiteY1" fmla="*/ 89668 h 2517435"/>
                  <a:gd name="connsiteX2" fmla="*/ 1064594 w 1760163"/>
                  <a:gd name="connsiteY2" fmla="*/ 46246 h 2517435"/>
                  <a:gd name="connsiteX3" fmla="*/ 1097159 w 1760163"/>
                  <a:gd name="connsiteY3" fmla="*/ 415335 h 2517435"/>
                  <a:gd name="connsiteX4" fmla="*/ 890914 w 1760163"/>
                  <a:gd name="connsiteY4" fmla="*/ 697580 h 2517435"/>
                  <a:gd name="connsiteX5" fmla="*/ 1455375 w 1760163"/>
                  <a:gd name="connsiteY5" fmla="*/ 545602 h 2517435"/>
                  <a:gd name="connsiteX6" fmla="*/ 1759316 w 1760163"/>
                  <a:gd name="connsiteY6" fmla="*/ 903836 h 2517435"/>
                  <a:gd name="connsiteX7" fmla="*/ 1368535 w 1760163"/>
                  <a:gd name="connsiteY7" fmla="*/ 1229502 h 2517435"/>
                  <a:gd name="connsiteX8" fmla="*/ 543553 w 1760163"/>
                  <a:gd name="connsiteY8" fmla="*/ 1164369 h 2517435"/>
                  <a:gd name="connsiteX9" fmla="*/ 717233 w 1760163"/>
                  <a:gd name="connsiteY9" fmla="*/ 2087091 h 2517435"/>
                  <a:gd name="connsiteX10" fmla="*/ 619538 w 1760163"/>
                  <a:gd name="connsiteY10" fmla="*/ 2499603 h 2517435"/>
                  <a:gd name="connsiteX11" fmla="*/ 185337 w 1760163"/>
                  <a:gd name="connsiteY11" fmla="*/ 2412758 h 2517435"/>
                  <a:gd name="connsiteX12" fmla="*/ 22512 w 1760163"/>
                  <a:gd name="connsiteY12" fmla="*/ 806135 h 2517435"/>
                  <a:gd name="connsiteX0" fmla="*/ 30153 w 1767804"/>
                  <a:gd name="connsiteY0" fmla="*/ 806135 h 2540057"/>
                  <a:gd name="connsiteX1" fmla="*/ 648889 w 1767804"/>
                  <a:gd name="connsiteY1" fmla="*/ 89668 h 2540057"/>
                  <a:gd name="connsiteX2" fmla="*/ 1072235 w 1767804"/>
                  <a:gd name="connsiteY2" fmla="*/ 46246 h 2540057"/>
                  <a:gd name="connsiteX3" fmla="*/ 1104800 w 1767804"/>
                  <a:gd name="connsiteY3" fmla="*/ 415335 h 2540057"/>
                  <a:gd name="connsiteX4" fmla="*/ 898555 w 1767804"/>
                  <a:gd name="connsiteY4" fmla="*/ 697580 h 2540057"/>
                  <a:gd name="connsiteX5" fmla="*/ 1463016 w 1767804"/>
                  <a:gd name="connsiteY5" fmla="*/ 545602 h 2540057"/>
                  <a:gd name="connsiteX6" fmla="*/ 1766957 w 1767804"/>
                  <a:gd name="connsiteY6" fmla="*/ 903836 h 2540057"/>
                  <a:gd name="connsiteX7" fmla="*/ 1376176 w 1767804"/>
                  <a:gd name="connsiteY7" fmla="*/ 1229502 h 2540057"/>
                  <a:gd name="connsiteX8" fmla="*/ 551194 w 1767804"/>
                  <a:gd name="connsiteY8" fmla="*/ 1164369 h 2540057"/>
                  <a:gd name="connsiteX9" fmla="*/ 724874 w 1767804"/>
                  <a:gd name="connsiteY9" fmla="*/ 2087091 h 2540057"/>
                  <a:gd name="connsiteX10" fmla="*/ 627179 w 1767804"/>
                  <a:gd name="connsiteY10" fmla="*/ 2499603 h 2540057"/>
                  <a:gd name="connsiteX11" fmla="*/ 192978 w 1767804"/>
                  <a:gd name="connsiteY11" fmla="*/ 2412758 h 2540057"/>
                  <a:gd name="connsiteX12" fmla="*/ 106138 w 1767804"/>
                  <a:gd name="connsiteY12" fmla="*/ 1511747 h 2540057"/>
                  <a:gd name="connsiteX13" fmla="*/ 30153 w 1767804"/>
                  <a:gd name="connsiteY13" fmla="*/ 806135 h 2540057"/>
                  <a:gd name="connsiteX0" fmla="*/ 14850 w 1752501"/>
                  <a:gd name="connsiteY0" fmla="*/ 788631 h 2522553"/>
                  <a:gd name="connsiteX1" fmla="*/ 405631 w 1752501"/>
                  <a:gd name="connsiteY1" fmla="*/ 452109 h 2522553"/>
                  <a:gd name="connsiteX2" fmla="*/ 633586 w 1752501"/>
                  <a:gd name="connsiteY2" fmla="*/ 72164 h 2522553"/>
                  <a:gd name="connsiteX3" fmla="*/ 1056932 w 1752501"/>
                  <a:gd name="connsiteY3" fmla="*/ 28742 h 2522553"/>
                  <a:gd name="connsiteX4" fmla="*/ 1089497 w 1752501"/>
                  <a:gd name="connsiteY4" fmla="*/ 397831 h 2522553"/>
                  <a:gd name="connsiteX5" fmla="*/ 883252 w 1752501"/>
                  <a:gd name="connsiteY5" fmla="*/ 680076 h 2522553"/>
                  <a:gd name="connsiteX6" fmla="*/ 1447713 w 1752501"/>
                  <a:gd name="connsiteY6" fmla="*/ 528098 h 2522553"/>
                  <a:gd name="connsiteX7" fmla="*/ 1751654 w 1752501"/>
                  <a:gd name="connsiteY7" fmla="*/ 886332 h 2522553"/>
                  <a:gd name="connsiteX8" fmla="*/ 1360873 w 1752501"/>
                  <a:gd name="connsiteY8" fmla="*/ 1211998 h 2522553"/>
                  <a:gd name="connsiteX9" fmla="*/ 535891 w 1752501"/>
                  <a:gd name="connsiteY9" fmla="*/ 1146865 h 2522553"/>
                  <a:gd name="connsiteX10" fmla="*/ 709571 w 1752501"/>
                  <a:gd name="connsiteY10" fmla="*/ 2069587 h 2522553"/>
                  <a:gd name="connsiteX11" fmla="*/ 611876 w 1752501"/>
                  <a:gd name="connsiteY11" fmla="*/ 2482099 h 2522553"/>
                  <a:gd name="connsiteX12" fmla="*/ 177675 w 1752501"/>
                  <a:gd name="connsiteY12" fmla="*/ 2395254 h 2522553"/>
                  <a:gd name="connsiteX13" fmla="*/ 90835 w 1752501"/>
                  <a:gd name="connsiteY13" fmla="*/ 1494243 h 2522553"/>
                  <a:gd name="connsiteX14" fmla="*/ 14850 w 1752501"/>
                  <a:gd name="connsiteY14" fmla="*/ 788631 h 2522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52501" h="2522553">
                    <a:moveTo>
                      <a:pt x="14850" y="788631"/>
                    </a:moveTo>
                    <a:cubicBezTo>
                      <a:pt x="67316" y="614942"/>
                      <a:pt x="302508" y="571520"/>
                      <a:pt x="405631" y="452109"/>
                    </a:cubicBezTo>
                    <a:cubicBezTo>
                      <a:pt x="508754" y="332698"/>
                      <a:pt x="525036" y="142725"/>
                      <a:pt x="633586" y="72164"/>
                    </a:cubicBezTo>
                    <a:cubicBezTo>
                      <a:pt x="742136" y="1603"/>
                      <a:pt x="980947" y="-25536"/>
                      <a:pt x="1056932" y="28742"/>
                    </a:cubicBezTo>
                    <a:cubicBezTo>
                      <a:pt x="1132917" y="83020"/>
                      <a:pt x="1118444" y="289275"/>
                      <a:pt x="1089497" y="397831"/>
                    </a:cubicBezTo>
                    <a:cubicBezTo>
                      <a:pt x="1060550" y="506387"/>
                      <a:pt x="823549" y="658365"/>
                      <a:pt x="883252" y="680076"/>
                    </a:cubicBezTo>
                    <a:cubicBezTo>
                      <a:pt x="942955" y="701787"/>
                      <a:pt x="1302979" y="493722"/>
                      <a:pt x="1447713" y="528098"/>
                    </a:cubicBezTo>
                    <a:cubicBezTo>
                      <a:pt x="1592447" y="562474"/>
                      <a:pt x="1766127" y="772349"/>
                      <a:pt x="1751654" y="886332"/>
                    </a:cubicBezTo>
                    <a:cubicBezTo>
                      <a:pt x="1737181" y="1000315"/>
                      <a:pt x="1563500" y="1168576"/>
                      <a:pt x="1360873" y="1211998"/>
                    </a:cubicBezTo>
                    <a:cubicBezTo>
                      <a:pt x="1158246" y="1255420"/>
                      <a:pt x="644441" y="1003934"/>
                      <a:pt x="535891" y="1146865"/>
                    </a:cubicBezTo>
                    <a:cubicBezTo>
                      <a:pt x="427341" y="1289797"/>
                      <a:pt x="696907" y="1847048"/>
                      <a:pt x="709571" y="2069587"/>
                    </a:cubicBezTo>
                    <a:cubicBezTo>
                      <a:pt x="722235" y="2292126"/>
                      <a:pt x="700525" y="2427821"/>
                      <a:pt x="611876" y="2482099"/>
                    </a:cubicBezTo>
                    <a:cubicBezTo>
                      <a:pt x="523227" y="2536377"/>
                      <a:pt x="280798" y="2559897"/>
                      <a:pt x="177675" y="2395254"/>
                    </a:cubicBezTo>
                    <a:cubicBezTo>
                      <a:pt x="74552" y="2230611"/>
                      <a:pt x="117972" y="1762013"/>
                      <a:pt x="90835" y="1494243"/>
                    </a:cubicBezTo>
                    <a:cubicBezTo>
                      <a:pt x="63698" y="1226473"/>
                      <a:pt x="-37616" y="962320"/>
                      <a:pt x="14850" y="788631"/>
                    </a:cubicBez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5671580" y="4212712"/>
                <a:ext cx="533400" cy="533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5502763" y="4166832"/>
              <a:ext cx="2778301" cy="1997546"/>
              <a:chOff x="5731363" y="4114200"/>
              <a:chExt cx="2778301" cy="1997546"/>
            </a:xfrm>
          </p:grpSpPr>
          <p:sp>
            <p:nvSpPr>
              <p:cNvPr id="185" name="Freeform 184"/>
              <p:cNvSpPr/>
              <p:nvPr/>
            </p:nvSpPr>
            <p:spPr>
              <a:xfrm>
                <a:off x="5731363" y="4114200"/>
                <a:ext cx="2778301" cy="1997546"/>
              </a:xfrm>
              <a:custGeom>
                <a:avLst/>
                <a:gdLst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471571 w 2902853"/>
                  <a:gd name="connsiteY25" fmla="*/ 2051860 h 2051860"/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471571 w 2902853"/>
                  <a:gd name="connsiteY25" fmla="*/ 2051860 h 2051860"/>
                  <a:gd name="connsiteX26" fmla="*/ 1395586 w 2902853"/>
                  <a:gd name="connsiteY26" fmla="*/ 2051860 h 2051860"/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677817 w 2902853"/>
                  <a:gd name="connsiteY25" fmla="*/ 2041004 h 2051860"/>
                  <a:gd name="connsiteX26" fmla="*/ 1395586 w 2902853"/>
                  <a:gd name="connsiteY26" fmla="*/ 2051860 h 2051860"/>
                  <a:gd name="connsiteX0" fmla="*/ 1395586 w 2902853"/>
                  <a:gd name="connsiteY0" fmla="*/ 2051860 h 2051949"/>
                  <a:gd name="connsiteX1" fmla="*/ 1156775 w 2902853"/>
                  <a:gd name="connsiteY1" fmla="*/ 1921593 h 2051949"/>
                  <a:gd name="connsiteX2" fmla="*/ 559749 w 2902853"/>
                  <a:gd name="connsiteY2" fmla="*/ 1986727 h 2051949"/>
                  <a:gd name="connsiteX3" fmla="*/ 168968 w 2902853"/>
                  <a:gd name="connsiteY3" fmla="*/ 2019293 h 2051949"/>
                  <a:gd name="connsiteX4" fmla="*/ 6143 w 2902853"/>
                  <a:gd name="connsiteY4" fmla="*/ 1693627 h 2051949"/>
                  <a:gd name="connsiteX5" fmla="*/ 364359 w 2902853"/>
                  <a:gd name="connsiteY5" fmla="*/ 1411382 h 2051949"/>
                  <a:gd name="connsiteX6" fmla="*/ 809415 w 2902853"/>
                  <a:gd name="connsiteY6" fmla="*/ 1509082 h 2051949"/>
                  <a:gd name="connsiteX7" fmla="*/ 1211051 w 2902853"/>
                  <a:gd name="connsiteY7" fmla="*/ 1454804 h 2051949"/>
                  <a:gd name="connsiteX8" fmla="*/ 1297891 w 2902853"/>
                  <a:gd name="connsiteY8" fmla="*/ 1053149 h 2051949"/>
                  <a:gd name="connsiteX9" fmla="*/ 1145920 w 2902853"/>
                  <a:gd name="connsiteY9" fmla="*/ 618926 h 2051949"/>
                  <a:gd name="connsiteX10" fmla="*/ 1069935 w 2902853"/>
                  <a:gd name="connsiteY10" fmla="*/ 336682 h 2051949"/>
                  <a:gd name="connsiteX11" fmla="*/ 1439006 w 2902853"/>
                  <a:gd name="connsiteY11" fmla="*/ 159 h 2051949"/>
                  <a:gd name="connsiteX12" fmla="*/ 1742947 w 2902853"/>
                  <a:gd name="connsiteY12" fmla="*/ 380104 h 2051949"/>
                  <a:gd name="connsiteX13" fmla="*/ 1612686 w 2902853"/>
                  <a:gd name="connsiteY13" fmla="*/ 792615 h 2051949"/>
                  <a:gd name="connsiteX14" fmla="*/ 1547556 w 2902853"/>
                  <a:gd name="connsiteY14" fmla="*/ 1335393 h 2051949"/>
                  <a:gd name="connsiteX15" fmla="*/ 2242278 w 2902853"/>
                  <a:gd name="connsiteY15" fmla="*/ 608071 h 2051949"/>
                  <a:gd name="connsiteX16" fmla="*/ 2318263 w 2902853"/>
                  <a:gd name="connsiteY16" fmla="*/ 152137 h 2051949"/>
                  <a:gd name="connsiteX17" fmla="*/ 2850159 w 2902853"/>
                  <a:gd name="connsiteY17" fmla="*/ 152137 h 2051949"/>
                  <a:gd name="connsiteX18" fmla="*/ 2839304 w 2902853"/>
                  <a:gd name="connsiteY18" fmla="*/ 694915 h 2051949"/>
                  <a:gd name="connsiteX19" fmla="*/ 2459378 w 2902853"/>
                  <a:gd name="connsiteY19" fmla="*/ 836037 h 2051949"/>
                  <a:gd name="connsiteX20" fmla="*/ 1851497 w 2902853"/>
                  <a:gd name="connsiteY20" fmla="*/ 1476515 h 2051949"/>
                  <a:gd name="connsiteX21" fmla="*/ 2459378 w 2902853"/>
                  <a:gd name="connsiteY21" fmla="*/ 1367960 h 2051949"/>
                  <a:gd name="connsiteX22" fmla="*/ 2730754 w 2902853"/>
                  <a:gd name="connsiteY22" fmla="*/ 1639349 h 2051949"/>
                  <a:gd name="connsiteX23" fmla="*/ 2578783 w 2902853"/>
                  <a:gd name="connsiteY23" fmla="*/ 2019293 h 2051949"/>
                  <a:gd name="connsiteX24" fmla="*/ 1992612 w 2902853"/>
                  <a:gd name="connsiteY24" fmla="*/ 1943305 h 2051949"/>
                  <a:gd name="connsiteX25" fmla="*/ 1395586 w 2902853"/>
                  <a:gd name="connsiteY25" fmla="*/ 2051860 h 2051949"/>
                  <a:gd name="connsiteX0" fmla="*/ 1395586 w 2902853"/>
                  <a:gd name="connsiteY0" fmla="*/ 2051860 h 2051949"/>
                  <a:gd name="connsiteX1" fmla="*/ 1156775 w 2902853"/>
                  <a:gd name="connsiteY1" fmla="*/ 1921593 h 2051949"/>
                  <a:gd name="connsiteX2" fmla="*/ 559749 w 2902853"/>
                  <a:gd name="connsiteY2" fmla="*/ 1986727 h 2051949"/>
                  <a:gd name="connsiteX3" fmla="*/ 168968 w 2902853"/>
                  <a:gd name="connsiteY3" fmla="*/ 2019293 h 2051949"/>
                  <a:gd name="connsiteX4" fmla="*/ 6143 w 2902853"/>
                  <a:gd name="connsiteY4" fmla="*/ 1693627 h 2051949"/>
                  <a:gd name="connsiteX5" fmla="*/ 364359 w 2902853"/>
                  <a:gd name="connsiteY5" fmla="*/ 1411382 h 2051949"/>
                  <a:gd name="connsiteX6" fmla="*/ 809415 w 2902853"/>
                  <a:gd name="connsiteY6" fmla="*/ 1509082 h 2051949"/>
                  <a:gd name="connsiteX7" fmla="*/ 1211051 w 2902853"/>
                  <a:gd name="connsiteY7" fmla="*/ 1454804 h 2051949"/>
                  <a:gd name="connsiteX8" fmla="*/ 1297891 w 2902853"/>
                  <a:gd name="connsiteY8" fmla="*/ 1053149 h 2051949"/>
                  <a:gd name="connsiteX9" fmla="*/ 1145920 w 2902853"/>
                  <a:gd name="connsiteY9" fmla="*/ 618926 h 2051949"/>
                  <a:gd name="connsiteX10" fmla="*/ 1069935 w 2902853"/>
                  <a:gd name="connsiteY10" fmla="*/ 336682 h 2051949"/>
                  <a:gd name="connsiteX11" fmla="*/ 1439006 w 2902853"/>
                  <a:gd name="connsiteY11" fmla="*/ 159 h 2051949"/>
                  <a:gd name="connsiteX12" fmla="*/ 1742947 w 2902853"/>
                  <a:gd name="connsiteY12" fmla="*/ 380104 h 2051949"/>
                  <a:gd name="connsiteX13" fmla="*/ 1612686 w 2902853"/>
                  <a:gd name="connsiteY13" fmla="*/ 792615 h 2051949"/>
                  <a:gd name="connsiteX14" fmla="*/ 1547556 w 2902853"/>
                  <a:gd name="connsiteY14" fmla="*/ 1335393 h 2051949"/>
                  <a:gd name="connsiteX15" fmla="*/ 2242278 w 2902853"/>
                  <a:gd name="connsiteY15" fmla="*/ 608071 h 2051949"/>
                  <a:gd name="connsiteX16" fmla="*/ 2318263 w 2902853"/>
                  <a:gd name="connsiteY16" fmla="*/ 152137 h 2051949"/>
                  <a:gd name="connsiteX17" fmla="*/ 2850159 w 2902853"/>
                  <a:gd name="connsiteY17" fmla="*/ 152137 h 2051949"/>
                  <a:gd name="connsiteX18" fmla="*/ 2839304 w 2902853"/>
                  <a:gd name="connsiteY18" fmla="*/ 694915 h 2051949"/>
                  <a:gd name="connsiteX19" fmla="*/ 2459378 w 2902853"/>
                  <a:gd name="connsiteY19" fmla="*/ 836037 h 2051949"/>
                  <a:gd name="connsiteX20" fmla="*/ 1851497 w 2902853"/>
                  <a:gd name="connsiteY20" fmla="*/ 1476515 h 2051949"/>
                  <a:gd name="connsiteX21" fmla="*/ 2459378 w 2902853"/>
                  <a:gd name="connsiteY21" fmla="*/ 1367960 h 2051949"/>
                  <a:gd name="connsiteX22" fmla="*/ 2730754 w 2902853"/>
                  <a:gd name="connsiteY22" fmla="*/ 1639349 h 2051949"/>
                  <a:gd name="connsiteX23" fmla="*/ 2578783 w 2902853"/>
                  <a:gd name="connsiteY23" fmla="*/ 2019293 h 2051949"/>
                  <a:gd name="connsiteX24" fmla="*/ 1732092 w 2902853"/>
                  <a:gd name="connsiteY24" fmla="*/ 1943305 h 2051949"/>
                  <a:gd name="connsiteX25" fmla="*/ 1395586 w 2902853"/>
                  <a:gd name="connsiteY25" fmla="*/ 2051860 h 2051949"/>
                  <a:gd name="connsiteX0" fmla="*/ 1482426 w 2902853"/>
                  <a:gd name="connsiteY0" fmla="*/ 2073571 h 2073648"/>
                  <a:gd name="connsiteX1" fmla="*/ 1156775 w 2902853"/>
                  <a:gd name="connsiteY1" fmla="*/ 1921593 h 2073648"/>
                  <a:gd name="connsiteX2" fmla="*/ 559749 w 2902853"/>
                  <a:gd name="connsiteY2" fmla="*/ 1986727 h 2073648"/>
                  <a:gd name="connsiteX3" fmla="*/ 168968 w 2902853"/>
                  <a:gd name="connsiteY3" fmla="*/ 2019293 h 2073648"/>
                  <a:gd name="connsiteX4" fmla="*/ 6143 w 2902853"/>
                  <a:gd name="connsiteY4" fmla="*/ 1693627 h 2073648"/>
                  <a:gd name="connsiteX5" fmla="*/ 364359 w 2902853"/>
                  <a:gd name="connsiteY5" fmla="*/ 1411382 h 2073648"/>
                  <a:gd name="connsiteX6" fmla="*/ 809415 w 2902853"/>
                  <a:gd name="connsiteY6" fmla="*/ 1509082 h 2073648"/>
                  <a:gd name="connsiteX7" fmla="*/ 1211051 w 2902853"/>
                  <a:gd name="connsiteY7" fmla="*/ 1454804 h 2073648"/>
                  <a:gd name="connsiteX8" fmla="*/ 1297891 w 2902853"/>
                  <a:gd name="connsiteY8" fmla="*/ 1053149 h 2073648"/>
                  <a:gd name="connsiteX9" fmla="*/ 1145920 w 2902853"/>
                  <a:gd name="connsiteY9" fmla="*/ 618926 h 2073648"/>
                  <a:gd name="connsiteX10" fmla="*/ 1069935 w 2902853"/>
                  <a:gd name="connsiteY10" fmla="*/ 336682 h 2073648"/>
                  <a:gd name="connsiteX11" fmla="*/ 1439006 w 2902853"/>
                  <a:gd name="connsiteY11" fmla="*/ 159 h 2073648"/>
                  <a:gd name="connsiteX12" fmla="*/ 1742947 w 2902853"/>
                  <a:gd name="connsiteY12" fmla="*/ 380104 h 2073648"/>
                  <a:gd name="connsiteX13" fmla="*/ 1612686 w 2902853"/>
                  <a:gd name="connsiteY13" fmla="*/ 792615 h 2073648"/>
                  <a:gd name="connsiteX14" fmla="*/ 1547556 w 2902853"/>
                  <a:gd name="connsiteY14" fmla="*/ 1335393 h 2073648"/>
                  <a:gd name="connsiteX15" fmla="*/ 2242278 w 2902853"/>
                  <a:gd name="connsiteY15" fmla="*/ 608071 h 2073648"/>
                  <a:gd name="connsiteX16" fmla="*/ 2318263 w 2902853"/>
                  <a:gd name="connsiteY16" fmla="*/ 152137 h 2073648"/>
                  <a:gd name="connsiteX17" fmla="*/ 2850159 w 2902853"/>
                  <a:gd name="connsiteY17" fmla="*/ 152137 h 2073648"/>
                  <a:gd name="connsiteX18" fmla="*/ 2839304 w 2902853"/>
                  <a:gd name="connsiteY18" fmla="*/ 694915 h 2073648"/>
                  <a:gd name="connsiteX19" fmla="*/ 2459378 w 2902853"/>
                  <a:gd name="connsiteY19" fmla="*/ 836037 h 2073648"/>
                  <a:gd name="connsiteX20" fmla="*/ 1851497 w 2902853"/>
                  <a:gd name="connsiteY20" fmla="*/ 1476515 h 2073648"/>
                  <a:gd name="connsiteX21" fmla="*/ 2459378 w 2902853"/>
                  <a:gd name="connsiteY21" fmla="*/ 1367960 h 2073648"/>
                  <a:gd name="connsiteX22" fmla="*/ 2730754 w 2902853"/>
                  <a:gd name="connsiteY22" fmla="*/ 1639349 h 2073648"/>
                  <a:gd name="connsiteX23" fmla="*/ 2578783 w 2902853"/>
                  <a:gd name="connsiteY23" fmla="*/ 2019293 h 2073648"/>
                  <a:gd name="connsiteX24" fmla="*/ 1732092 w 2902853"/>
                  <a:gd name="connsiteY24" fmla="*/ 1943305 h 2073648"/>
                  <a:gd name="connsiteX25" fmla="*/ 1482426 w 2902853"/>
                  <a:gd name="connsiteY25" fmla="*/ 2073571 h 2073648"/>
                  <a:gd name="connsiteX0" fmla="*/ 1482426 w 2902853"/>
                  <a:gd name="connsiteY0" fmla="*/ 2073571 h 2073648"/>
                  <a:gd name="connsiteX1" fmla="*/ 1069935 w 2902853"/>
                  <a:gd name="connsiteY1" fmla="*/ 1954159 h 2073648"/>
                  <a:gd name="connsiteX2" fmla="*/ 559749 w 2902853"/>
                  <a:gd name="connsiteY2" fmla="*/ 1986727 h 2073648"/>
                  <a:gd name="connsiteX3" fmla="*/ 168968 w 2902853"/>
                  <a:gd name="connsiteY3" fmla="*/ 2019293 h 2073648"/>
                  <a:gd name="connsiteX4" fmla="*/ 6143 w 2902853"/>
                  <a:gd name="connsiteY4" fmla="*/ 1693627 h 2073648"/>
                  <a:gd name="connsiteX5" fmla="*/ 364359 w 2902853"/>
                  <a:gd name="connsiteY5" fmla="*/ 1411382 h 2073648"/>
                  <a:gd name="connsiteX6" fmla="*/ 809415 w 2902853"/>
                  <a:gd name="connsiteY6" fmla="*/ 1509082 h 2073648"/>
                  <a:gd name="connsiteX7" fmla="*/ 1211051 w 2902853"/>
                  <a:gd name="connsiteY7" fmla="*/ 1454804 h 2073648"/>
                  <a:gd name="connsiteX8" fmla="*/ 1297891 w 2902853"/>
                  <a:gd name="connsiteY8" fmla="*/ 1053149 h 2073648"/>
                  <a:gd name="connsiteX9" fmla="*/ 1145920 w 2902853"/>
                  <a:gd name="connsiteY9" fmla="*/ 618926 h 2073648"/>
                  <a:gd name="connsiteX10" fmla="*/ 1069935 w 2902853"/>
                  <a:gd name="connsiteY10" fmla="*/ 336682 h 2073648"/>
                  <a:gd name="connsiteX11" fmla="*/ 1439006 w 2902853"/>
                  <a:gd name="connsiteY11" fmla="*/ 159 h 2073648"/>
                  <a:gd name="connsiteX12" fmla="*/ 1742947 w 2902853"/>
                  <a:gd name="connsiteY12" fmla="*/ 380104 h 2073648"/>
                  <a:gd name="connsiteX13" fmla="*/ 1612686 w 2902853"/>
                  <a:gd name="connsiteY13" fmla="*/ 792615 h 2073648"/>
                  <a:gd name="connsiteX14" fmla="*/ 1547556 w 2902853"/>
                  <a:gd name="connsiteY14" fmla="*/ 1335393 h 2073648"/>
                  <a:gd name="connsiteX15" fmla="*/ 2242278 w 2902853"/>
                  <a:gd name="connsiteY15" fmla="*/ 608071 h 2073648"/>
                  <a:gd name="connsiteX16" fmla="*/ 2318263 w 2902853"/>
                  <a:gd name="connsiteY16" fmla="*/ 152137 h 2073648"/>
                  <a:gd name="connsiteX17" fmla="*/ 2850159 w 2902853"/>
                  <a:gd name="connsiteY17" fmla="*/ 152137 h 2073648"/>
                  <a:gd name="connsiteX18" fmla="*/ 2839304 w 2902853"/>
                  <a:gd name="connsiteY18" fmla="*/ 694915 h 2073648"/>
                  <a:gd name="connsiteX19" fmla="*/ 2459378 w 2902853"/>
                  <a:gd name="connsiteY19" fmla="*/ 836037 h 2073648"/>
                  <a:gd name="connsiteX20" fmla="*/ 1851497 w 2902853"/>
                  <a:gd name="connsiteY20" fmla="*/ 1476515 h 2073648"/>
                  <a:gd name="connsiteX21" fmla="*/ 2459378 w 2902853"/>
                  <a:gd name="connsiteY21" fmla="*/ 1367960 h 2073648"/>
                  <a:gd name="connsiteX22" fmla="*/ 2730754 w 2902853"/>
                  <a:gd name="connsiteY22" fmla="*/ 1639349 h 2073648"/>
                  <a:gd name="connsiteX23" fmla="*/ 2578783 w 2902853"/>
                  <a:gd name="connsiteY23" fmla="*/ 2019293 h 2073648"/>
                  <a:gd name="connsiteX24" fmla="*/ 1732092 w 2902853"/>
                  <a:gd name="connsiteY24" fmla="*/ 1943305 h 2073648"/>
                  <a:gd name="connsiteX25" fmla="*/ 1482426 w 2902853"/>
                  <a:gd name="connsiteY25" fmla="*/ 2073571 h 2073648"/>
                  <a:gd name="connsiteX0" fmla="*/ 1489514 w 2909941"/>
                  <a:gd name="connsiteY0" fmla="*/ 2073571 h 2073648"/>
                  <a:gd name="connsiteX1" fmla="*/ 1077023 w 2909941"/>
                  <a:gd name="connsiteY1" fmla="*/ 1954159 h 2073648"/>
                  <a:gd name="connsiteX2" fmla="*/ 176056 w 2909941"/>
                  <a:gd name="connsiteY2" fmla="*/ 2019293 h 2073648"/>
                  <a:gd name="connsiteX3" fmla="*/ 13231 w 2909941"/>
                  <a:gd name="connsiteY3" fmla="*/ 1693627 h 2073648"/>
                  <a:gd name="connsiteX4" fmla="*/ 371447 w 2909941"/>
                  <a:gd name="connsiteY4" fmla="*/ 1411382 h 2073648"/>
                  <a:gd name="connsiteX5" fmla="*/ 816503 w 2909941"/>
                  <a:gd name="connsiteY5" fmla="*/ 1509082 h 2073648"/>
                  <a:gd name="connsiteX6" fmla="*/ 1218139 w 2909941"/>
                  <a:gd name="connsiteY6" fmla="*/ 1454804 h 2073648"/>
                  <a:gd name="connsiteX7" fmla="*/ 1304979 w 2909941"/>
                  <a:gd name="connsiteY7" fmla="*/ 1053149 h 2073648"/>
                  <a:gd name="connsiteX8" fmla="*/ 1153008 w 2909941"/>
                  <a:gd name="connsiteY8" fmla="*/ 618926 h 2073648"/>
                  <a:gd name="connsiteX9" fmla="*/ 1077023 w 2909941"/>
                  <a:gd name="connsiteY9" fmla="*/ 336682 h 2073648"/>
                  <a:gd name="connsiteX10" fmla="*/ 1446094 w 2909941"/>
                  <a:gd name="connsiteY10" fmla="*/ 159 h 2073648"/>
                  <a:gd name="connsiteX11" fmla="*/ 1750035 w 2909941"/>
                  <a:gd name="connsiteY11" fmla="*/ 380104 h 2073648"/>
                  <a:gd name="connsiteX12" fmla="*/ 1619774 w 2909941"/>
                  <a:gd name="connsiteY12" fmla="*/ 792615 h 2073648"/>
                  <a:gd name="connsiteX13" fmla="*/ 1554644 w 2909941"/>
                  <a:gd name="connsiteY13" fmla="*/ 1335393 h 2073648"/>
                  <a:gd name="connsiteX14" fmla="*/ 2249366 w 2909941"/>
                  <a:gd name="connsiteY14" fmla="*/ 608071 h 2073648"/>
                  <a:gd name="connsiteX15" fmla="*/ 2325351 w 2909941"/>
                  <a:gd name="connsiteY15" fmla="*/ 152137 h 2073648"/>
                  <a:gd name="connsiteX16" fmla="*/ 2857247 w 2909941"/>
                  <a:gd name="connsiteY16" fmla="*/ 152137 h 2073648"/>
                  <a:gd name="connsiteX17" fmla="*/ 2846392 w 2909941"/>
                  <a:gd name="connsiteY17" fmla="*/ 694915 h 2073648"/>
                  <a:gd name="connsiteX18" fmla="*/ 2466466 w 2909941"/>
                  <a:gd name="connsiteY18" fmla="*/ 836037 h 2073648"/>
                  <a:gd name="connsiteX19" fmla="*/ 1858585 w 2909941"/>
                  <a:gd name="connsiteY19" fmla="*/ 1476515 h 2073648"/>
                  <a:gd name="connsiteX20" fmla="*/ 2466466 w 2909941"/>
                  <a:gd name="connsiteY20" fmla="*/ 1367960 h 2073648"/>
                  <a:gd name="connsiteX21" fmla="*/ 2737842 w 2909941"/>
                  <a:gd name="connsiteY21" fmla="*/ 1639349 h 2073648"/>
                  <a:gd name="connsiteX22" fmla="*/ 2585871 w 2909941"/>
                  <a:gd name="connsiteY22" fmla="*/ 2019293 h 2073648"/>
                  <a:gd name="connsiteX23" fmla="*/ 1739180 w 2909941"/>
                  <a:gd name="connsiteY23" fmla="*/ 1943305 h 2073648"/>
                  <a:gd name="connsiteX24" fmla="*/ 1489514 w 2909941"/>
                  <a:gd name="connsiteY24" fmla="*/ 2073571 h 2073648"/>
                  <a:gd name="connsiteX0" fmla="*/ 1476343 w 2896770"/>
                  <a:gd name="connsiteY0" fmla="*/ 2073571 h 2073648"/>
                  <a:gd name="connsiteX1" fmla="*/ 1063852 w 2896770"/>
                  <a:gd name="connsiteY1" fmla="*/ 1954159 h 2073648"/>
                  <a:gd name="connsiteX2" fmla="*/ 336566 w 2896770"/>
                  <a:gd name="connsiteY2" fmla="*/ 2008438 h 2073648"/>
                  <a:gd name="connsiteX3" fmla="*/ 60 w 2896770"/>
                  <a:gd name="connsiteY3" fmla="*/ 1693627 h 2073648"/>
                  <a:gd name="connsiteX4" fmla="*/ 358276 w 2896770"/>
                  <a:gd name="connsiteY4" fmla="*/ 1411382 h 2073648"/>
                  <a:gd name="connsiteX5" fmla="*/ 803332 w 2896770"/>
                  <a:gd name="connsiteY5" fmla="*/ 1509082 h 2073648"/>
                  <a:gd name="connsiteX6" fmla="*/ 1204968 w 2896770"/>
                  <a:gd name="connsiteY6" fmla="*/ 1454804 h 2073648"/>
                  <a:gd name="connsiteX7" fmla="*/ 1291808 w 2896770"/>
                  <a:gd name="connsiteY7" fmla="*/ 1053149 h 2073648"/>
                  <a:gd name="connsiteX8" fmla="*/ 1139837 w 2896770"/>
                  <a:gd name="connsiteY8" fmla="*/ 618926 h 2073648"/>
                  <a:gd name="connsiteX9" fmla="*/ 1063852 w 2896770"/>
                  <a:gd name="connsiteY9" fmla="*/ 336682 h 2073648"/>
                  <a:gd name="connsiteX10" fmla="*/ 1432923 w 2896770"/>
                  <a:gd name="connsiteY10" fmla="*/ 159 h 2073648"/>
                  <a:gd name="connsiteX11" fmla="*/ 1736864 w 2896770"/>
                  <a:gd name="connsiteY11" fmla="*/ 380104 h 2073648"/>
                  <a:gd name="connsiteX12" fmla="*/ 1606603 w 2896770"/>
                  <a:gd name="connsiteY12" fmla="*/ 792615 h 2073648"/>
                  <a:gd name="connsiteX13" fmla="*/ 1541473 w 2896770"/>
                  <a:gd name="connsiteY13" fmla="*/ 1335393 h 2073648"/>
                  <a:gd name="connsiteX14" fmla="*/ 2236195 w 2896770"/>
                  <a:gd name="connsiteY14" fmla="*/ 608071 h 2073648"/>
                  <a:gd name="connsiteX15" fmla="*/ 2312180 w 2896770"/>
                  <a:gd name="connsiteY15" fmla="*/ 152137 h 2073648"/>
                  <a:gd name="connsiteX16" fmla="*/ 2844076 w 2896770"/>
                  <a:gd name="connsiteY16" fmla="*/ 152137 h 2073648"/>
                  <a:gd name="connsiteX17" fmla="*/ 2833221 w 2896770"/>
                  <a:gd name="connsiteY17" fmla="*/ 694915 h 2073648"/>
                  <a:gd name="connsiteX18" fmla="*/ 2453295 w 2896770"/>
                  <a:gd name="connsiteY18" fmla="*/ 836037 h 2073648"/>
                  <a:gd name="connsiteX19" fmla="*/ 1845414 w 2896770"/>
                  <a:gd name="connsiteY19" fmla="*/ 1476515 h 2073648"/>
                  <a:gd name="connsiteX20" fmla="*/ 2453295 w 2896770"/>
                  <a:gd name="connsiteY20" fmla="*/ 1367960 h 2073648"/>
                  <a:gd name="connsiteX21" fmla="*/ 2724671 w 2896770"/>
                  <a:gd name="connsiteY21" fmla="*/ 1639349 h 2073648"/>
                  <a:gd name="connsiteX22" fmla="*/ 2572700 w 2896770"/>
                  <a:gd name="connsiteY22" fmla="*/ 2019293 h 2073648"/>
                  <a:gd name="connsiteX23" fmla="*/ 1726009 w 2896770"/>
                  <a:gd name="connsiteY23" fmla="*/ 1943305 h 2073648"/>
                  <a:gd name="connsiteX24" fmla="*/ 1476343 w 2896770"/>
                  <a:gd name="connsiteY24" fmla="*/ 2073571 h 2073648"/>
                  <a:gd name="connsiteX0" fmla="*/ 1400394 w 2820821"/>
                  <a:gd name="connsiteY0" fmla="*/ 2073571 h 2073648"/>
                  <a:gd name="connsiteX1" fmla="*/ 987903 w 2820821"/>
                  <a:gd name="connsiteY1" fmla="*/ 1954159 h 2073648"/>
                  <a:gd name="connsiteX2" fmla="*/ 260617 w 2820821"/>
                  <a:gd name="connsiteY2" fmla="*/ 2008438 h 2073648"/>
                  <a:gd name="connsiteX3" fmla="*/ 96 w 2820821"/>
                  <a:gd name="connsiteY3" fmla="*/ 1693627 h 2073648"/>
                  <a:gd name="connsiteX4" fmla="*/ 282327 w 2820821"/>
                  <a:gd name="connsiteY4" fmla="*/ 1411382 h 2073648"/>
                  <a:gd name="connsiteX5" fmla="*/ 727383 w 2820821"/>
                  <a:gd name="connsiteY5" fmla="*/ 1509082 h 2073648"/>
                  <a:gd name="connsiteX6" fmla="*/ 1129019 w 2820821"/>
                  <a:gd name="connsiteY6" fmla="*/ 1454804 h 2073648"/>
                  <a:gd name="connsiteX7" fmla="*/ 1215859 w 2820821"/>
                  <a:gd name="connsiteY7" fmla="*/ 1053149 h 2073648"/>
                  <a:gd name="connsiteX8" fmla="*/ 1063888 w 2820821"/>
                  <a:gd name="connsiteY8" fmla="*/ 618926 h 2073648"/>
                  <a:gd name="connsiteX9" fmla="*/ 987903 w 2820821"/>
                  <a:gd name="connsiteY9" fmla="*/ 336682 h 2073648"/>
                  <a:gd name="connsiteX10" fmla="*/ 1356974 w 2820821"/>
                  <a:gd name="connsiteY10" fmla="*/ 159 h 2073648"/>
                  <a:gd name="connsiteX11" fmla="*/ 1660915 w 2820821"/>
                  <a:gd name="connsiteY11" fmla="*/ 380104 h 2073648"/>
                  <a:gd name="connsiteX12" fmla="*/ 1530654 w 2820821"/>
                  <a:gd name="connsiteY12" fmla="*/ 792615 h 2073648"/>
                  <a:gd name="connsiteX13" fmla="*/ 1465524 w 2820821"/>
                  <a:gd name="connsiteY13" fmla="*/ 1335393 h 2073648"/>
                  <a:gd name="connsiteX14" fmla="*/ 2160246 w 2820821"/>
                  <a:gd name="connsiteY14" fmla="*/ 608071 h 2073648"/>
                  <a:gd name="connsiteX15" fmla="*/ 2236231 w 2820821"/>
                  <a:gd name="connsiteY15" fmla="*/ 152137 h 2073648"/>
                  <a:gd name="connsiteX16" fmla="*/ 2768127 w 2820821"/>
                  <a:gd name="connsiteY16" fmla="*/ 152137 h 2073648"/>
                  <a:gd name="connsiteX17" fmla="*/ 2757272 w 2820821"/>
                  <a:gd name="connsiteY17" fmla="*/ 694915 h 2073648"/>
                  <a:gd name="connsiteX18" fmla="*/ 2377346 w 2820821"/>
                  <a:gd name="connsiteY18" fmla="*/ 836037 h 2073648"/>
                  <a:gd name="connsiteX19" fmla="*/ 1769465 w 2820821"/>
                  <a:gd name="connsiteY19" fmla="*/ 1476515 h 2073648"/>
                  <a:gd name="connsiteX20" fmla="*/ 2377346 w 2820821"/>
                  <a:gd name="connsiteY20" fmla="*/ 1367960 h 2073648"/>
                  <a:gd name="connsiteX21" fmla="*/ 2648722 w 2820821"/>
                  <a:gd name="connsiteY21" fmla="*/ 1639349 h 2073648"/>
                  <a:gd name="connsiteX22" fmla="*/ 2496751 w 2820821"/>
                  <a:gd name="connsiteY22" fmla="*/ 2019293 h 2073648"/>
                  <a:gd name="connsiteX23" fmla="*/ 1650060 w 2820821"/>
                  <a:gd name="connsiteY23" fmla="*/ 1943305 h 2073648"/>
                  <a:gd name="connsiteX24" fmla="*/ 1400394 w 2820821"/>
                  <a:gd name="connsiteY24" fmla="*/ 2073571 h 2073648"/>
                  <a:gd name="connsiteX0" fmla="*/ 1400394 w 2820821"/>
                  <a:gd name="connsiteY0" fmla="*/ 2073637 h 2073714"/>
                  <a:gd name="connsiteX1" fmla="*/ 987903 w 2820821"/>
                  <a:gd name="connsiteY1" fmla="*/ 1954225 h 2073714"/>
                  <a:gd name="connsiteX2" fmla="*/ 260617 w 2820821"/>
                  <a:gd name="connsiteY2" fmla="*/ 2008504 h 2073714"/>
                  <a:gd name="connsiteX3" fmla="*/ 96 w 2820821"/>
                  <a:gd name="connsiteY3" fmla="*/ 1693693 h 2073714"/>
                  <a:gd name="connsiteX4" fmla="*/ 282327 w 2820821"/>
                  <a:gd name="connsiteY4" fmla="*/ 1411448 h 2073714"/>
                  <a:gd name="connsiteX5" fmla="*/ 727383 w 2820821"/>
                  <a:gd name="connsiteY5" fmla="*/ 1509148 h 2073714"/>
                  <a:gd name="connsiteX6" fmla="*/ 1129019 w 2820821"/>
                  <a:gd name="connsiteY6" fmla="*/ 1454870 h 2073714"/>
                  <a:gd name="connsiteX7" fmla="*/ 1215859 w 2820821"/>
                  <a:gd name="connsiteY7" fmla="*/ 1053215 h 2073714"/>
                  <a:gd name="connsiteX8" fmla="*/ 987903 w 2820821"/>
                  <a:gd name="connsiteY8" fmla="*/ 336748 h 2073714"/>
                  <a:gd name="connsiteX9" fmla="*/ 1356974 w 2820821"/>
                  <a:gd name="connsiteY9" fmla="*/ 225 h 2073714"/>
                  <a:gd name="connsiteX10" fmla="*/ 1660915 w 2820821"/>
                  <a:gd name="connsiteY10" fmla="*/ 380170 h 2073714"/>
                  <a:gd name="connsiteX11" fmla="*/ 1530654 w 2820821"/>
                  <a:gd name="connsiteY11" fmla="*/ 792681 h 2073714"/>
                  <a:gd name="connsiteX12" fmla="*/ 1465524 w 2820821"/>
                  <a:gd name="connsiteY12" fmla="*/ 1335459 h 2073714"/>
                  <a:gd name="connsiteX13" fmla="*/ 2160246 w 2820821"/>
                  <a:gd name="connsiteY13" fmla="*/ 608137 h 2073714"/>
                  <a:gd name="connsiteX14" fmla="*/ 2236231 w 2820821"/>
                  <a:gd name="connsiteY14" fmla="*/ 152203 h 2073714"/>
                  <a:gd name="connsiteX15" fmla="*/ 2768127 w 2820821"/>
                  <a:gd name="connsiteY15" fmla="*/ 152203 h 2073714"/>
                  <a:gd name="connsiteX16" fmla="*/ 2757272 w 2820821"/>
                  <a:gd name="connsiteY16" fmla="*/ 694981 h 2073714"/>
                  <a:gd name="connsiteX17" fmla="*/ 2377346 w 2820821"/>
                  <a:gd name="connsiteY17" fmla="*/ 836103 h 2073714"/>
                  <a:gd name="connsiteX18" fmla="*/ 1769465 w 2820821"/>
                  <a:gd name="connsiteY18" fmla="*/ 1476581 h 2073714"/>
                  <a:gd name="connsiteX19" fmla="*/ 2377346 w 2820821"/>
                  <a:gd name="connsiteY19" fmla="*/ 1368026 h 2073714"/>
                  <a:gd name="connsiteX20" fmla="*/ 2648722 w 2820821"/>
                  <a:gd name="connsiteY20" fmla="*/ 1639415 h 2073714"/>
                  <a:gd name="connsiteX21" fmla="*/ 2496751 w 2820821"/>
                  <a:gd name="connsiteY21" fmla="*/ 2019359 h 2073714"/>
                  <a:gd name="connsiteX22" fmla="*/ 1650060 w 2820821"/>
                  <a:gd name="connsiteY22" fmla="*/ 1943371 h 2073714"/>
                  <a:gd name="connsiteX23" fmla="*/ 1400394 w 2820821"/>
                  <a:gd name="connsiteY23" fmla="*/ 2073637 h 2073714"/>
                  <a:gd name="connsiteX0" fmla="*/ 1400394 w 2820821"/>
                  <a:gd name="connsiteY0" fmla="*/ 2073451 h 2073528"/>
                  <a:gd name="connsiteX1" fmla="*/ 987903 w 2820821"/>
                  <a:gd name="connsiteY1" fmla="*/ 1954039 h 2073528"/>
                  <a:gd name="connsiteX2" fmla="*/ 260617 w 2820821"/>
                  <a:gd name="connsiteY2" fmla="*/ 2008318 h 2073528"/>
                  <a:gd name="connsiteX3" fmla="*/ 96 w 2820821"/>
                  <a:gd name="connsiteY3" fmla="*/ 1693507 h 2073528"/>
                  <a:gd name="connsiteX4" fmla="*/ 282327 w 2820821"/>
                  <a:gd name="connsiteY4" fmla="*/ 1411262 h 2073528"/>
                  <a:gd name="connsiteX5" fmla="*/ 727383 w 2820821"/>
                  <a:gd name="connsiteY5" fmla="*/ 1508962 h 2073528"/>
                  <a:gd name="connsiteX6" fmla="*/ 1129019 w 2820821"/>
                  <a:gd name="connsiteY6" fmla="*/ 1454684 h 2073528"/>
                  <a:gd name="connsiteX7" fmla="*/ 1215859 w 2820821"/>
                  <a:gd name="connsiteY7" fmla="*/ 1053029 h 2073528"/>
                  <a:gd name="connsiteX8" fmla="*/ 987903 w 2820821"/>
                  <a:gd name="connsiteY8" fmla="*/ 401695 h 2073528"/>
                  <a:gd name="connsiteX9" fmla="*/ 1356974 w 2820821"/>
                  <a:gd name="connsiteY9" fmla="*/ 39 h 2073528"/>
                  <a:gd name="connsiteX10" fmla="*/ 1660915 w 2820821"/>
                  <a:gd name="connsiteY10" fmla="*/ 379984 h 2073528"/>
                  <a:gd name="connsiteX11" fmla="*/ 1530654 w 2820821"/>
                  <a:gd name="connsiteY11" fmla="*/ 792495 h 2073528"/>
                  <a:gd name="connsiteX12" fmla="*/ 1465524 w 2820821"/>
                  <a:gd name="connsiteY12" fmla="*/ 1335273 h 2073528"/>
                  <a:gd name="connsiteX13" fmla="*/ 2160246 w 2820821"/>
                  <a:gd name="connsiteY13" fmla="*/ 607951 h 2073528"/>
                  <a:gd name="connsiteX14" fmla="*/ 2236231 w 2820821"/>
                  <a:gd name="connsiteY14" fmla="*/ 152017 h 2073528"/>
                  <a:gd name="connsiteX15" fmla="*/ 2768127 w 2820821"/>
                  <a:gd name="connsiteY15" fmla="*/ 152017 h 2073528"/>
                  <a:gd name="connsiteX16" fmla="*/ 2757272 w 2820821"/>
                  <a:gd name="connsiteY16" fmla="*/ 694795 h 2073528"/>
                  <a:gd name="connsiteX17" fmla="*/ 2377346 w 2820821"/>
                  <a:gd name="connsiteY17" fmla="*/ 835917 h 2073528"/>
                  <a:gd name="connsiteX18" fmla="*/ 1769465 w 2820821"/>
                  <a:gd name="connsiteY18" fmla="*/ 1476395 h 2073528"/>
                  <a:gd name="connsiteX19" fmla="*/ 2377346 w 2820821"/>
                  <a:gd name="connsiteY19" fmla="*/ 1367840 h 2073528"/>
                  <a:gd name="connsiteX20" fmla="*/ 2648722 w 2820821"/>
                  <a:gd name="connsiteY20" fmla="*/ 1639229 h 2073528"/>
                  <a:gd name="connsiteX21" fmla="*/ 2496751 w 2820821"/>
                  <a:gd name="connsiteY21" fmla="*/ 2019173 h 2073528"/>
                  <a:gd name="connsiteX22" fmla="*/ 1650060 w 2820821"/>
                  <a:gd name="connsiteY22" fmla="*/ 1943185 h 2073528"/>
                  <a:gd name="connsiteX23" fmla="*/ 1400394 w 2820821"/>
                  <a:gd name="connsiteY23" fmla="*/ 2073451 h 2073528"/>
                  <a:gd name="connsiteX0" fmla="*/ 1400394 w 2820821"/>
                  <a:gd name="connsiteY0" fmla="*/ 1997475 h 1997552"/>
                  <a:gd name="connsiteX1" fmla="*/ 987903 w 2820821"/>
                  <a:gd name="connsiteY1" fmla="*/ 1878063 h 1997552"/>
                  <a:gd name="connsiteX2" fmla="*/ 260617 w 2820821"/>
                  <a:gd name="connsiteY2" fmla="*/ 1932342 h 1997552"/>
                  <a:gd name="connsiteX3" fmla="*/ 96 w 2820821"/>
                  <a:gd name="connsiteY3" fmla="*/ 1617531 h 1997552"/>
                  <a:gd name="connsiteX4" fmla="*/ 282327 w 2820821"/>
                  <a:gd name="connsiteY4" fmla="*/ 1335286 h 1997552"/>
                  <a:gd name="connsiteX5" fmla="*/ 727383 w 2820821"/>
                  <a:gd name="connsiteY5" fmla="*/ 1432986 h 1997552"/>
                  <a:gd name="connsiteX6" fmla="*/ 1129019 w 2820821"/>
                  <a:gd name="connsiteY6" fmla="*/ 1378708 h 1997552"/>
                  <a:gd name="connsiteX7" fmla="*/ 1215859 w 2820821"/>
                  <a:gd name="connsiteY7" fmla="*/ 977053 h 1997552"/>
                  <a:gd name="connsiteX8" fmla="*/ 987903 w 2820821"/>
                  <a:gd name="connsiteY8" fmla="*/ 325719 h 1997552"/>
                  <a:gd name="connsiteX9" fmla="*/ 1346119 w 2820821"/>
                  <a:gd name="connsiteY9" fmla="*/ 52 h 1997552"/>
                  <a:gd name="connsiteX10" fmla="*/ 1660915 w 2820821"/>
                  <a:gd name="connsiteY10" fmla="*/ 304008 h 1997552"/>
                  <a:gd name="connsiteX11" fmla="*/ 1530654 w 2820821"/>
                  <a:gd name="connsiteY11" fmla="*/ 716519 h 1997552"/>
                  <a:gd name="connsiteX12" fmla="*/ 1465524 w 2820821"/>
                  <a:gd name="connsiteY12" fmla="*/ 1259297 h 1997552"/>
                  <a:gd name="connsiteX13" fmla="*/ 2160246 w 2820821"/>
                  <a:gd name="connsiteY13" fmla="*/ 531975 h 1997552"/>
                  <a:gd name="connsiteX14" fmla="*/ 2236231 w 2820821"/>
                  <a:gd name="connsiteY14" fmla="*/ 76041 h 1997552"/>
                  <a:gd name="connsiteX15" fmla="*/ 2768127 w 2820821"/>
                  <a:gd name="connsiteY15" fmla="*/ 76041 h 1997552"/>
                  <a:gd name="connsiteX16" fmla="*/ 2757272 w 2820821"/>
                  <a:gd name="connsiteY16" fmla="*/ 618819 h 1997552"/>
                  <a:gd name="connsiteX17" fmla="*/ 2377346 w 2820821"/>
                  <a:gd name="connsiteY17" fmla="*/ 759941 h 1997552"/>
                  <a:gd name="connsiteX18" fmla="*/ 1769465 w 2820821"/>
                  <a:gd name="connsiteY18" fmla="*/ 1400419 h 1997552"/>
                  <a:gd name="connsiteX19" fmla="*/ 2377346 w 2820821"/>
                  <a:gd name="connsiteY19" fmla="*/ 1291864 h 1997552"/>
                  <a:gd name="connsiteX20" fmla="*/ 2648722 w 2820821"/>
                  <a:gd name="connsiteY20" fmla="*/ 1563253 h 1997552"/>
                  <a:gd name="connsiteX21" fmla="*/ 2496751 w 2820821"/>
                  <a:gd name="connsiteY21" fmla="*/ 1943197 h 1997552"/>
                  <a:gd name="connsiteX22" fmla="*/ 1650060 w 2820821"/>
                  <a:gd name="connsiteY22" fmla="*/ 1867209 h 1997552"/>
                  <a:gd name="connsiteX23" fmla="*/ 1400394 w 2820821"/>
                  <a:gd name="connsiteY23" fmla="*/ 1997475 h 1997552"/>
                  <a:gd name="connsiteX0" fmla="*/ 1400394 w 2820821"/>
                  <a:gd name="connsiteY0" fmla="*/ 1997646 h 1997723"/>
                  <a:gd name="connsiteX1" fmla="*/ 987903 w 2820821"/>
                  <a:gd name="connsiteY1" fmla="*/ 1878234 h 1997723"/>
                  <a:gd name="connsiteX2" fmla="*/ 260617 w 2820821"/>
                  <a:gd name="connsiteY2" fmla="*/ 1932513 h 1997723"/>
                  <a:gd name="connsiteX3" fmla="*/ 96 w 2820821"/>
                  <a:gd name="connsiteY3" fmla="*/ 1617702 h 1997723"/>
                  <a:gd name="connsiteX4" fmla="*/ 282327 w 2820821"/>
                  <a:gd name="connsiteY4" fmla="*/ 1335457 h 1997723"/>
                  <a:gd name="connsiteX5" fmla="*/ 727383 w 2820821"/>
                  <a:gd name="connsiteY5" fmla="*/ 1433157 h 1997723"/>
                  <a:gd name="connsiteX6" fmla="*/ 1129019 w 2820821"/>
                  <a:gd name="connsiteY6" fmla="*/ 1378879 h 1997723"/>
                  <a:gd name="connsiteX7" fmla="*/ 1215859 w 2820821"/>
                  <a:gd name="connsiteY7" fmla="*/ 977224 h 1997723"/>
                  <a:gd name="connsiteX8" fmla="*/ 987903 w 2820821"/>
                  <a:gd name="connsiteY8" fmla="*/ 325890 h 1997723"/>
                  <a:gd name="connsiteX9" fmla="*/ 1346119 w 2820821"/>
                  <a:gd name="connsiteY9" fmla="*/ 223 h 1997723"/>
                  <a:gd name="connsiteX10" fmla="*/ 1660915 w 2820821"/>
                  <a:gd name="connsiteY10" fmla="*/ 369312 h 1997723"/>
                  <a:gd name="connsiteX11" fmla="*/ 1530654 w 2820821"/>
                  <a:gd name="connsiteY11" fmla="*/ 716690 h 1997723"/>
                  <a:gd name="connsiteX12" fmla="*/ 1465524 w 2820821"/>
                  <a:gd name="connsiteY12" fmla="*/ 1259468 h 1997723"/>
                  <a:gd name="connsiteX13" fmla="*/ 2160246 w 2820821"/>
                  <a:gd name="connsiteY13" fmla="*/ 532146 h 1997723"/>
                  <a:gd name="connsiteX14" fmla="*/ 2236231 w 2820821"/>
                  <a:gd name="connsiteY14" fmla="*/ 76212 h 1997723"/>
                  <a:gd name="connsiteX15" fmla="*/ 2768127 w 2820821"/>
                  <a:gd name="connsiteY15" fmla="*/ 76212 h 1997723"/>
                  <a:gd name="connsiteX16" fmla="*/ 2757272 w 2820821"/>
                  <a:gd name="connsiteY16" fmla="*/ 618990 h 1997723"/>
                  <a:gd name="connsiteX17" fmla="*/ 2377346 w 2820821"/>
                  <a:gd name="connsiteY17" fmla="*/ 760112 h 1997723"/>
                  <a:gd name="connsiteX18" fmla="*/ 1769465 w 2820821"/>
                  <a:gd name="connsiteY18" fmla="*/ 1400590 h 1997723"/>
                  <a:gd name="connsiteX19" fmla="*/ 2377346 w 2820821"/>
                  <a:gd name="connsiteY19" fmla="*/ 1292035 h 1997723"/>
                  <a:gd name="connsiteX20" fmla="*/ 2648722 w 2820821"/>
                  <a:gd name="connsiteY20" fmla="*/ 1563424 h 1997723"/>
                  <a:gd name="connsiteX21" fmla="*/ 2496751 w 2820821"/>
                  <a:gd name="connsiteY21" fmla="*/ 1943368 h 1997723"/>
                  <a:gd name="connsiteX22" fmla="*/ 1650060 w 2820821"/>
                  <a:gd name="connsiteY22" fmla="*/ 1867380 h 1997723"/>
                  <a:gd name="connsiteX23" fmla="*/ 1400394 w 2820821"/>
                  <a:gd name="connsiteY23" fmla="*/ 1997646 h 1997723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530654 w 2820821"/>
                  <a:gd name="connsiteY11" fmla="*/ 716525 h 1997558"/>
                  <a:gd name="connsiteX12" fmla="*/ 1465524 w 2820821"/>
                  <a:gd name="connsiteY12" fmla="*/ 1259303 h 1997558"/>
                  <a:gd name="connsiteX13" fmla="*/ 2160246 w 2820821"/>
                  <a:gd name="connsiteY13" fmla="*/ 531981 h 1997558"/>
                  <a:gd name="connsiteX14" fmla="*/ 2236231 w 2820821"/>
                  <a:gd name="connsiteY14" fmla="*/ 76047 h 1997558"/>
                  <a:gd name="connsiteX15" fmla="*/ 2768127 w 2820821"/>
                  <a:gd name="connsiteY15" fmla="*/ 76047 h 1997558"/>
                  <a:gd name="connsiteX16" fmla="*/ 2757272 w 2820821"/>
                  <a:gd name="connsiteY16" fmla="*/ 618825 h 1997558"/>
                  <a:gd name="connsiteX17" fmla="*/ 2377346 w 2820821"/>
                  <a:gd name="connsiteY17" fmla="*/ 759947 h 1997558"/>
                  <a:gd name="connsiteX18" fmla="*/ 1769465 w 2820821"/>
                  <a:gd name="connsiteY18" fmla="*/ 1400425 h 1997558"/>
                  <a:gd name="connsiteX19" fmla="*/ 2377346 w 2820821"/>
                  <a:gd name="connsiteY19" fmla="*/ 1291870 h 1997558"/>
                  <a:gd name="connsiteX20" fmla="*/ 2648722 w 2820821"/>
                  <a:gd name="connsiteY20" fmla="*/ 1563259 h 1997558"/>
                  <a:gd name="connsiteX21" fmla="*/ 2496751 w 2820821"/>
                  <a:gd name="connsiteY21" fmla="*/ 1943203 h 1997558"/>
                  <a:gd name="connsiteX22" fmla="*/ 1650060 w 2820821"/>
                  <a:gd name="connsiteY22" fmla="*/ 1867215 h 1997558"/>
                  <a:gd name="connsiteX23" fmla="*/ 1400394 w 2820821"/>
                  <a:gd name="connsiteY23" fmla="*/ 1997481 h 1997558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465524 w 2820821"/>
                  <a:gd name="connsiteY11" fmla="*/ 1259303 h 1997558"/>
                  <a:gd name="connsiteX12" fmla="*/ 2160246 w 2820821"/>
                  <a:gd name="connsiteY12" fmla="*/ 531981 h 1997558"/>
                  <a:gd name="connsiteX13" fmla="*/ 2236231 w 2820821"/>
                  <a:gd name="connsiteY13" fmla="*/ 76047 h 1997558"/>
                  <a:gd name="connsiteX14" fmla="*/ 2768127 w 2820821"/>
                  <a:gd name="connsiteY14" fmla="*/ 76047 h 1997558"/>
                  <a:gd name="connsiteX15" fmla="*/ 2757272 w 2820821"/>
                  <a:gd name="connsiteY15" fmla="*/ 618825 h 1997558"/>
                  <a:gd name="connsiteX16" fmla="*/ 2377346 w 2820821"/>
                  <a:gd name="connsiteY16" fmla="*/ 759947 h 1997558"/>
                  <a:gd name="connsiteX17" fmla="*/ 1769465 w 2820821"/>
                  <a:gd name="connsiteY17" fmla="*/ 1400425 h 1997558"/>
                  <a:gd name="connsiteX18" fmla="*/ 2377346 w 2820821"/>
                  <a:gd name="connsiteY18" fmla="*/ 1291870 h 1997558"/>
                  <a:gd name="connsiteX19" fmla="*/ 2648722 w 2820821"/>
                  <a:gd name="connsiteY19" fmla="*/ 1563259 h 1997558"/>
                  <a:gd name="connsiteX20" fmla="*/ 2496751 w 2820821"/>
                  <a:gd name="connsiteY20" fmla="*/ 1943203 h 1997558"/>
                  <a:gd name="connsiteX21" fmla="*/ 1650060 w 2820821"/>
                  <a:gd name="connsiteY21" fmla="*/ 1867215 h 1997558"/>
                  <a:gd name="connsiteX22" fmla="*/ 1400394 w 2820821"/>
                  <a:gd name="connsiteY22" fmla="*/ 1997481 h 1997558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465524 w 2820821"/>
                  <a:gd name="connsiteY11" fmla="*/ 1259303 h 1997558"/>
                  <a:gd name="connsiteX12" fmla="*/ 2008275 w 2820821"/>
                  <a:gd name="connsiteY12" fmla="*/ 662247 h 1997558"/>
                  <a:gd name="connsiteX13" fmla="*/ 2236231 w 2820821"/>
                  <a:gd name="connsiteY13" fmla="*/ 76047 h 1997558"/>
                  <a:gd name="connsiteX14" fmla="*/ 2768127 w 2820821"/>
                  <a:gd name="connsiteY14" fmla="*/ 76047 h 1997558"/>
                  <a:gd name="connsiteX15" fmla="*/ 2757272 w 2820821"/>
                  <a:gd name="connsiteY15" fmla="*/ 618825 h 1997558"/>
                  <a:gd name="connsiteX16" fmla="*/ 2377346 w 2820821"/>
                  <a:gd name="connsiteY16" fmla="*/ 759947 h 1997558"/>
                  <a:gd name="connsiteX17" fmla="*/ 1769465 w 2820821"/>
                  <a:gd name="connsiteY17" fmla="*/ 1400425 h 1997558"/>
                  <a:gd name="connsiteX18" fmla="*/ 2377346 w 2820821"/>
                  <a:gd name="connsiteY18" fmla="*/ 1291870 h 1997558"/>
                  <a:gd name="connsiteX19" fmla="*/ 2648722 w 2820821"/>
                  <a:gd name="connsiteY19" fmla="*/ 1563259 h 1997558"/>
                  <a:gd name="connsiteX20" fmla="*/ 2496751 w 2820821"/>
                  <a:gd name="connsiteY20" fmla="*/ 1943203 h 1997558"/>
                  <a:gd name="connsiteX21" fmla="*/ 1650060 w 2820821"/>
                  <a:gd name="connsiteY21" fmla="*/ 1867215 h 1997558"/>
                  <a:gd name="connsiteX22" fmla="*/ 1400394 w 2820821"/>
                  <a:gd name="connsiteY22" fmla="*/ 1997481 h 1997558"/>
                  <a:gd name="connsiteX0" fmla="*/ 1400394 w 2825584"/>
                  <a:gd name="connsiteY0" fmla="*/ 1997481 h 1997558"/>
                  <a:gd name="connsiteX1" fmla="*/ 987903 w 2825584"/>
                  <a:gd name="connsiteY1" fmla="*/ 1878069 h 1997558"/>
                  <a:gd name="connsiteX2" fmla="*/ 260617 w 2825584"/>
                  <a:gd name="connsiteY2" fmla="*/ 1932348 h 1997558"/>
                  <a:gd name="connsiteX3" fmla="*/ 96 w 2825584"/>
                  <a:gd name="connsiteY3" fmla="*/ 1617537 h 1997558"/>
                  <a:gd name="connsiteX4" fmla="*/ 282327 w 2825584"/>
                  <a:gd name="connsiteY4" fmla="*/ 1335292 h 1997558"/>
                  <a:gd name="connsiteX5" fmla="*/ 727383 w 2825584"/>
                  <a:gd name="connsiteY5" fmla="*/ 1432992 h 1997558"/>
                  <a:gd name="connsiteX6" fmla="*/ 1129019 w 2825584"/>
                  <a:gd name="connsiteY6" fmla="*/ 1378714 h 1997558"/>
                  <a:gd name="connsiteX7" fmla="*/ 1215859 w 2825584"/>
                  <a:gd name="connsiteY7" fmla="*/ 977059 h 1997558"/>
                  <a:gd name="connsiteX8" fmla="*/ 987903 w 2825584"/>
                  <a:gd name="connsiteY8" fmla="*/ 325725 h 1997558"/>
                  <a:gd name="connsiteX9" fmla="*/ 1346119 w 2825584"/>
                  <a:gd name="connsiteY9" fmla="*/ 58 h 1997558"/>
                  <a:gd name="connsiteX10" fmla="*/ 1628350 w 2825584"/>
                  <a:gd name="connsiteY10" fmla="*/ 347436 h 1997558"/>
                  <a:gd name="connsiteX11" fmla="*/ 1465524 w 2825584"/>
                  <a:gd name="connsiteY11" fmla="*/ 1259303 h 1997558"/>
                  <a:gd name="connsiteX12" fmla="*/ 2008275 w 2825584"/>
                  <a:gd name="connsiteY12" fmla="*/ 662247 h 1997558"/>
                  <a:gd name="connsiteX13" fmla="*/ 2236231 w 2825584"/>
                  <a:gd name="connsiteY13" fmla="*/ 76047 h 1997558"/>
                  <a:gd name="connsiteX14" fmla="*/ 2768127 w 2825584"/>
                  <a:gd name="connsiteY14" fmla="*/ 76047 h 1997558"/>
                  <a:gd name="connsiteX15" fmla="*/ 2757272 w 2825584"/>
                  <a:gd name="connsiteY15" fmla="*/ 618825 h 1997558"/>
                  <a:gd name="connsiteX16" fmla="*/ 2290506 w 2825584"/>
                  <a:gd name="connsiteY16" fmla="*/ 879359 h 1997558"/>
                  <a:gd name="connsiteX17" fmla="*/ 1769465 w 2825584"/>
                  <a:gd name="connsiteY17" fmla="*/ 1400425 h 1997558"/>
                  <a:gd name="connsiteX18" fmla="*/ 2377346 w 2825584"/>
                  <a:gd name="connsiteY18" fmla="*/ 1291870 h 1997558"/>
                  <a:gd name="connsiteX19" fmla="*/ 2648722 w 2825584"/>
                  <a:gd name="connsiteY19" fmla="*/ 1563259 h 1997558"/>
                  <a:gd name="connsiteX20" fmla="*/ 2496751 w 2825584"/>
                  <a:gd name="connsiteY20" fmla="*/ 1943203 h 1997558"/>
                  <a:gd name="connsiteX21" fmla="*/ 1650060 w 2825584"/>
                  <a:gd name="connsiteY21" fmla="*/ 1867215 h 1997558"/>
                  <a:gd name="connsiteX22" fmla="*/ 1400394 w 2825584"/>
                  <a:gd name="connsiteY22" fmla="*/ 1997481 h 1997558"/>
                  <a:gd name="connsiteX0" fmla="*/ 1400394 w 2802192"/>
                  <a:gd name="connsiteY0" fmla="*/ 1997481 h 1997558"/>
                  <a:gd name="connsiteX1" fmla="*/ 987903 w 2802192"/>
                  <a:gd name="connsiteY1" fmla="*/ 1878069 h 1997558"/>
                  <a:gd name="connsiteX2" fmla="*/ 260617 w 2802192"/>
                  <a:gd name="connsiteY2" fmla="*/ 1932348 h 1997558"/>
                  <a:gd name="connsiteX3" fmla="*/ 96 w 2802192"/>
                  <a:gd name="connsiteY3" fmla="*/ 1617537 h 1997558"/>
                  <a:gd name="connsiteX4" fmla="*/ 282327 w 2802192"/>
                  <a:gd name="connsiteY4" fmla="*/ 1335292 h 1997558"/>
                  <a:gd name="connsiteX5" fmla="*/ 727383 w 2802192"/>
                  <a:gd name="connsiteY5" fmla="*/ 1432992 h 1997558"/>
                  <a:gd name="connsiteX6" fmla="*/ 1129019 w 2802192"/>
                  <a:gd name="connsiteY6" fmla="*/ 1378714 h 1997558"/>
                  <a:gd name="connsiteX7" fmla="*/ 1215859 w 2802192"/>
                  <a:gd name="connsiteY7" fmla="*/ 977059 h 1997558"/>
                  <a:gd name="connsiteX8" fmla="*/ 987903 w 2802192"/>
                  <a:gd name="connsiteY8" fmla="*/ 325725 h 1997558"/>
                  <a:gd name="connsiteX9" fmla="*/ 1346119 w 2802192"/>
                  <a:gd name="connsiteY9" fmla="*/ 58 h 1997558"/>
                  <a:gd name="connsiteX10" fmla="*/ 1628350 w 2802192"/>
                  <a:gd name="connsiteY10" fmla="*/ 347436 h 1997558"/>
                  <a:gd name="connsiteX11" fmla="*/ 1465524 w 2802192"/>
                  <a:gd name="connsiteY11" fmla="*/ 1259303 h 1997558"/>
                  <a:gd name="connsiteX12" fmla="*/ 2008275 w 2802192"/>
                  <a:gd name="connsiteY12" fmla="*/ 662247 h 1997558"/>
                  <a:gd name="connsiteX13" fmla="*/ 2236231 w 2802192"/>
                  <a:gd name="connsiteY13" fmla="*/ 76047 h 1997558"/>
                  <a:gd name="connsiteX14" fmla="*/ 2724707 w 2802192"/>
                  <a:gd name="connsiteY14" fmla="*/ 130325 h 1997558"/>
                  <a:gd name="connsiteX15" fmla="*/ 2757272 w 2802192"/>
                  <a:gd name="connsiteY15" fmla="*/ 618825 h 1997558"/>
                  <a:gd name="connsiteX16" fmla="*/ 2290506 w 2802192"/>
                  <a:gd name="connsiteY16" fmla="*/ 879359 h 1997558"/>
                  <a:gd name="connsiteX17" fmla="*/ 1769465 w 2802192"/>
                  <a:gd name="connsiteY17" fmla="*/ 1400425 h 1997558"/>
                  <a:gd name="connsiteX18" fmla="*/ 2377346 w 2802192"/>
                  <a:gd name="connsiteY18" fmla="*/ 1291870 h 1997558"/>
                  <a:gd name="connsiteX19" fmla="*/ 2648722 w 2802192"/>
                  <a:gd name="connsiteY19" fmla="*/ 1563259 h 1997558"/>
                  <a:gd name="connsiteX20" fmla="*/ 2496751 w 2802192"/>
                  <a:gd name="connsiteY20" fmla="*/ 1943203 h 1997558"/>
                  <a:gd name="connsiteX21" fmla="*/ 1650060 w 2802192"/>
                  <a:gd name="connsiteY21" fmla="*/ 1867215 h 1997558"/>
                  <a:gd name="connsiteX22" fmla="*/ 1400394 w 2802192"/>
                  <a:gd name="connsiteY22" fmla="*/ 1997481 h 1997558"/>
                  <a:gd name="connsiteX0" fmla="*/ 1400394 w 2782424"/>
                  <a:gd name="connsiteY0" fmla="*/ 1997481 h 1997558"/>
                  <a:gd name="connsiteX1" fmla="*/ 987903 w 2782424"/>
                  <a:gd name="connsiteY1" fmla="*/ 1878069 h 1997558"/>
                  <a:gd name="connsiteX2" fmla="*/ 260617 w 2782424"/>
                  <a:gd name="connsiteY2" fmla="*/ 1932348 h 1997558"/>
                  <a:gd name="connsiteX3" fmla="*/ 96 w 2782424"/>
                  <a:gd name="connsiteY3" fmla="*/ 1617537 h 1997558"/>
                  <a:gd name="connsiteX4" fmla="*/ 282327 w 2782424"/>
                  <a:gd name="connsiteY4" fmla="*/ 1335292 h 1997558"/>
                  <a:gd name="connsiteX5" fmla="*/ 727383 w 2782424"/>
                  <a:gd name="connsiteY5" fmla="*/ 1432992 h 1997558"/>
                  <a:gd name="connsiteX6" fmla="*/ 1129019 w 2782424"/>
                  <a:gd name="connsiteY6" fmla="*/ 1378714 h 1997558"/>
                  <a:gd name="connsiteX7" fmla="*/ 1215859 w 2782424"/>
                  <a:gd name="connsiteY7" fmla="*/ 977059 h 1997558"/>
                  <a:gd name="connsiteX8" fmla="*/ 987903 w 2782424"/>
                  <a:gd name="connsiteY8" fmla="*/ 325725 h 1997558"/>
                  <a:gd name="connsiteX9" fmla="*/ 1346119 w 2782424"/>
                  <a:gd name="connsiteY9" fmla="*/ 58 h 1997558"/>
                  <a:gd name="connsiteX10" fmla="*/ 1628350 w 2782424"/>
                  <a:gd name="connsiteY10" fmla="*/ 347436 h 1997558"/>
                  <a:gd name="connsiteX11" fmla="*/ 1465524 w 2782424"/>
                  <a:gd name="connsiteY11" fmla="*/ 1259303 h 1997558"/>
                  <a:gd name="connsiteX12" fmla="*/ 2008275 w 2782424"/>
                  <a:gd name="connsiteY12" fmla="*/ 662247 h 1997558"/>
                  <a:gd name="connsiteX13" fmla="*/ 2236231 w 2782424"/>
                  <a:gd name="connsiteY13" fmla="*/ 76047 h 1997558"/>
                  <a:gd name="connsiteX14" fmla="*/ 2724707 w 2782424"/>
                  <a:gd name="connsiteY14" fmla="*/ 130325 h 1997558"/>
                  <a:gd name="connsiteX15" fmla="*/ 2724707 w 2782424"/>
                  <a:gd name="connsiteY15" fmla="*/ 575403 h 1997558"/>
                  <a:gd name="connsiteX16" fmla="*/ 2290506 w 2782424"/>
                  <a:gd name="connsiteY16" fmla="*/ 879359 h 1997558"/>
                  <a:gd name="connsiteX17" fmla="*/ 1769465 w 2782424"/>
                  <a:gd name="connsiteY17" fmla="*/ 1400425 h 1997558"/>
                  <a:gd name="connsiteX18" fmla="*/ 2377346 w 2782424"/>
                  <a:gd name="connsiteY18" fmla="*/ 1291870 h 1997558"/>
                  <a:gd name="connsiteX19" fmla="*/ 2648722 w 2782424"/>
                  <a:gd name="connsiteY19" fmla="*/ 1563259 h 1997558"/>
                  <a:gd name="connsiteX20" fmla="*/ 2496751 w 2782424"/>
                  <a:gd name="connsiteY20" fmla="*/ 1943203 h 1997558"/>
                  <a:gd name="connsiteX21" fmla="*/ 1650060 w 2782424"/>
                  <a:gd name="connsiteY21" fmla="*/ 1867215 h 1997558"/>
                  <a:gd name="connsiteX22" fmla="*/ 1400394 w 2782424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77346 w 2778306"/>
                  <a:gd name="connsiteY18" fmla="*/ 1291870 h 1997558"/>
                  <a:gd name="connsiteX19" fmla="*/ 2648722 w 2778306"/>
                  <a:gd name="connsiteY19" fmla="*/ 1563259 h 1997558"/>
                  <a:gd name="connsiteX20" fmla="*/ 2496751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77346 w 2778306"/>
                  <a:gd name="connsiteY18" fmla="*/ 1291870 h 1997558"/>
                  <a:gd name="connsiteX19" fmla="*/ 2648722 w 2778306"/>
                  <a:gd name="connsiteY19" fmla="*/ 1563259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44781 w 2778306"/>
                  <a:gd name="connsiteY18" fmla="*/ 1346148 h 1997558"/>
                  <a:gd name="connsiteX19" fmla="*/ 2648722 w 2778306"/>
                  <a:gd name="connsiteY19" fmla="*/ 1563259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44781 w 2778306"/>
                  <a:gd name="connsiteY18" fmla="*/ 1346148 h 1997558"/>
                  <a:gd name="connsiteX19" fmla="*/ 2594447 w 2778306"/>
                  <a:gd name="connsiteY19" fmla="*/ 1639248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46"/>
                  <a:gd name="connsiteX1" fmla="*/ 987903 w 2778306"/>
                  <a:gd name="connsiteY1" fmla="*/ 1878069 h 1997546"/>
                  <a:gd name="connsiteX2" fmla="*/ 260617 w 2778306"/>
                  <a:gd name="connsiteY2" fmla="*/ 1932348 h 1997546"/>
                  <a:gd name="connsiteX3" fmla="*/ 96 w 2778306"/>
                  <a:gd name="connsiteY3" fmla="*/ 1617537 h 1997546"/>
                  <a:gd name="connsiteX4" fmla="*/ 282327 w 2778306"/>
                  <a:gd name="connsiteY4" fmla="*/ 1335292 h 1997546"/>
                  <a:gd name="connsiteX5" fmla="*/ 727383 w 2778306"/>
                  <a:gd name="connsiteY5" fmla="*/ 1432992 h 1997546"/>
                  <a:gd name="connsiteX6" fmla="*/ 1129019 w 2778306"/>
                  <a:gd name="connsiteY6" fmla="*/ 1378714 h 1997546"/>
                  <a:gd name="connsiteX7" fmla="*/ 1215859 w 2778306"/>
                  <a:gd name="connsiteY7" fmla="*/ 977059 h 1997546"/>
                  <a:gd name="connsiteX8" fmla="*/ 987903 w 2778306"/>
                  <a:gd name="connsiteY8" fmla="*/ 325725 h 1997546"/>
                  <a:gd name="connsiteX9" fmla="*/ 1346119 w 2778306"/>
                  <a:gd name="connsiteY9" fmla="*/ 58 h 1997546"/>
                  <a:gd name="connsiteX10" fmla="*/ 1628350 w 2778306"/>
                  <a:gd name="connsiteY10" fmla="*/ 347436 h 1997546"/>
                  <a:gd name="connsiteX11" fmla="*/ 1465524 w 2778306"/>
                  <a:gd name="connsiteY11" fmla="*/ 1259303 h 1997546"/>
                  <a:gd name="connsiteX12" fmla="*/ 2008275 w 2778306"/>
                  <a:gd name="connsiteY12" fmla="*/ 662247 h 1997546"/>
                  <a:gd name="connsiteX13" fmla="*/ 2301361 w 2778306"/>
                  <a:gd name="connsiteY13" fmla="*/ 152036 h 1997546"/>
                  <a:gd name="connsiteX14" fmla="*/ 2724707 w 2778306"/>
                  <a:gd name="connsiteY14" fmla="*/ 130325 h 1997546"/>
                  <a:gd name="connsiteX15" fmla="*/ 2724707 w 2778306"/>
                  <a:gd name="connsiteY15" fmla="*/ 575403 h 1997546"/>
                  <a:gd name="connsiteX16" fmla="*/ 2290506 w 2778306"/>
                  <a:gd name="connsiteY16" fmla="*/ 879359 h 1997546"/>
                  <a:gd name="connsiteX17" fmla="*/ 1769465 w 2778306"/>
                  <a:gd name="connsiteY17" fmla="*/ 1400425 h 1997546"/>
                  <a:gd name="connsiteX18" fmla="*/ 2344781 w 2778306"/>
                  <a:gd name="connsiteY18" fmla="*/ 1346148 h 1997546"/>
                  <a:gd name="connsiteX19" fmla="*/ 2594447 w 2778306"/>
                  <a:gd name="connsiteY19" fmla="*/ 1639248 h 1997546"/>
                  <a:gd name="connsiteX20" fmla="*/ 2355636 w 2778306"/>
                  <a:gd name="connsiteY20" fmla="*/ 1943203 h 1997546"/>
                  <a:gd name="connsiteX21" fmla="*/ 1758610 w 2778306"/>
                  <a:gd name="connsiteY21" fmla="*/ 1845504 h 1997546"/>
                  <a:gd name="connsiteX22" fmla="*/ 1400394 w 2778306"/>
                  <a:gd name="connsiteY22" fmla="*/ 1997481 h 1997546"/>
                  <a:gd name="connsiteX0" fmla="*/ 1400389 w 2778301"/>
                  <a:gd name="connsiteY0" fmla="*/ 1997481 h 1997546"/>
                  <a:gd name="connsiteX1" fmla="*/ 955333 w 2778301"/>
                  <a:gd name="connsiteY1" fmla="*/ 1845502 h 1997546"/>
                  <a:gd name="connsiteX2" fmla="*/ 260612 w 2778301"/>
                  <a:gd name="connsiteY2" fmla="*/ 1932348 h 1997546"/>
                  <a:gd name="connsiteX3" fmla="*/ 91 w 2778301"/>
                  <a:gd name="connsiteY3" fmla="*/ 1617537 h 1997546"/>
                  <a:gd name="connsiteX4" fmla="*/ 282322 w 2778301"/>
                  <a:gd name="connsiteY4" fmla="*/ 1335292 h 1997546"/>
                  <a:gd name="connsiteX5" fmla="*/ 727378 w 2778301"/>
                  <a:gd name="connsiteY5" fmla="*/ 1432992 h 1997546"/>
                  <a:gd name="connsiteX6" fmla="*/ 1129014 w 2778301"/>
                  <a:gd name="connsiteY6" fmla="*/ 1378714 h 1997546"/>
                  <a:gd name="connsiteX7" fmla="*/ 1215854 w 2778301"/>
                  <a:gd name="connsiteY7" fmla="*/ 977059 h 1997546"/>
                  <a:gd name="connsiteX8" fmla="*/ 987898 w 2778301"/>
                  <a:gd name="connsiteY8" fmla="*/ 325725 h 1997546"/>
                  <a:gd name="connsiteX9" fmla="*/ 1346114 w 2778301"/>
                  <a:gd name="connsiteY9" fmla="*/ 58 h 1997546"/>
                  <a:gd name="connsiteX10" fmla="*/ 1628345 w 2778301"/>
                  <a:gd name="connsiteY10" fmla="*/ 347436 h 1997546"/>
                  <a:gd name="connsiteX11" fmla="*/ 1465519 w 2778301"/>
                  <a:gd name="connsiteY11" fmla="*/ 1259303 h 1997546"/>
                  <a:gd name="connsiteX12" fmla="*/ 2008270 w 2778301"/>
                  <a:gd name="connsiteY12" fmla="*/ 662247 h 1997546"/>
                  <a:gd name="connsiteX13" fmla="*/ 2301356 w 2778301"/>
                  <a:gd name="connsiteY13" fmla="*/ 152036 h 1997546"/>
                  <a:gd name="connsiteX14" fmla="*/ 2724702 w 2778301"/>
                  <a:gd name="connsiteY14" fmla="*/ 130325 h 1997546"/>
                  <a:gd name="connsiteX15" fmla="*/ 2724702 w 2778301"/>
                  <a:gd name="connsiteY15" fmla="*/ 575403 h 1997546"/>
                  <a:gd name="connsiteX16" fmla="*/ 2290501 w 2778301"/>
                  <a:gd name="connsiteY16" fmla="*/ 879359 h 1997546"/>
                  <a:gd name="connsiteX17" fmla="*/ 1769460 w 2778301"/>
                  <a:gd name="connsiteY17" fmla="*/ 1400425 h 1997546"/>
                  <a:gd name="connsiteX18" fmla="*/ 2344776 w 2778301"/>
                  <a:gd name="connsiteY18" fmla="*/ 1346148 h 1997546"/>
                  <a:gd name="connsiteX19" fmla="*/ 2594442 w 2778301"/>
                  <a:gd name="connsiteY19" fmla="*/ 1639248 h 1997546"/>
                  <a:gd name="connsiteX20" fmla="*/ 2355631 w 2778301"/>
                  <a:gd name="connsiteY20" fmla="*/ 1943203 h 1997546"/>
                  <a:gd name="connsiteX21" fmla="*/ 1758605 w 2778301"/>
                  <a:gd name="connsiteY21" fmla="*/ 1845504 h 1997546"/>
                  <a:gd name="connsiteX22" fmla="*/ 1400389 w 2778301"/>
                  <a:gd name="connsiteY22" fmla="*/ 1997481 h 1997546"/>
                  <a:gd name="connsiteX0" fmla="*/ 1346114 w 2778301"/>
                  <a:gd name="connsiteY0" fmla="*/ 1997481 h 1997546"/>
                  <a:gd name="connsiteX1" fmla="*/ 955333 w 2778301"/>
                  <a:gd name="connsiteY1" fmla="*/ 1845502 h 1997546"/>
                  <a:gd name="connsiteX2" fmla="*/ 260612 w 2778301"/>
                  <a:gd name="connsiteY2" fmla="*/ 1932348 h 1997546"/>
                  <a:gd name="connsiteX3" fmla="*/ 91 w 2778301"/>
                  <a:gd name="connsiteY3" fmla="*/ 1617537 h 1997546"/>
                  <a:gd name="connsiteX4" fmla="*/ 282322 w 2778301"/>
                  <a:gd name="connsiteY4" fmla="*/ 1335292 h 1997546"/>
                  <a:gd name="connsiteX5" fmla="*/ 727378 w 2778301"/>
                  <a:gd name="connsiteY5" fmla="*/ 1432992 h 1997546"/>
                  <a:gd name="connsiteX6" fmla="*/ 1129014 w 2778301"/>
                  <a:gd name="connsiteY6" fmla="*/ 1378714 h 1997546"/>
                  <a:gd name="connsiteX7" fmla="*/ 1215854 w 2778301"/>
                  <a:gd name="connsiteY7" fmla="*/ 977059 h 1997546"/>
                  <a:gd name="connsiteX8" fmla="*/ 987898 w 2778301"/>
                  <a:gd name="connsiteY8" fmla="*/ 325725 h 1997546"/>
                  <a:gd name="connsiteX9" fmla="*/ 1346114 w 2778301"/>
                  <a:gd name="connsiteY9" fmla="*/ 58 h 1997546"/>
                  <a:gd name="connsiteX10" fmla="*/ 1628345 w 2778301"/>
                  <a:gd name="connsiteY10" fmla="*/ 347436 h 1997546"/>
                  <a:gd name="connsiteX11" fmla="*/ 1465519 w 2778301"/>
                  <a:gd name="connsiteY11" fmla="*/ 1259303 h 1997546"/>
                  <a:gd name="connsiteX12" fmla="*/ 2008270 w 2778301"/>
                  <a:gd name="connsiteY12" fmla="*/ 662247 h 1997546"/>
                  <a:gd name="connsiteX13" fmla="*/ 2301356 w 2778301"/>
                  <a:gd name="connsiteY13" fmla="*/ 152036 h 1997546"/>
                  <a:gd name="connsiteX14" fmla="*/ 2724702 w 2778301"/>
                  <a:gd name="connsiteY14" fmla="*/ 130325 h 1997546"/>
                  <a:gd name="connsiteX15" fmla="*/ 2724702 w 2778301"/>
                  <a:gd name="connsiteY15" fmla="*/ 575403 h 1997546"/>
                  <a:gd name="connsiteX16" fmla="*/ 2290501 w 2778301"/>
                  <a:gd name="connsiteY16" fmla="*/ 879359 h 1997546"/>
                  <a:gd name="connsiteX17" fmla="*/ 1769460 w 2778301"/>
                  <a:gd name="connsiteY17" fmla="*/ 1400425 h 1997546"/>
                  <a:gd name="connsiteX18" fmla="*/ 2344776 w 2778301"/>
                  <a:gd name="connsiteY18" fmla="*/ 1346148 h 1997546"/>
                  <a:gd name="connsiteX19" fmla="*/ 2594442 w 2778301"/>
                  <a:gd name="connsiteY19" fmla="*/ 1639248 h 1997546"/>
                  <a:gd name="connsiteX20" fmla="*/ 2355631 w 2778301"/>
                  <a:gd name="connsiteY20" fmla="*/ 1943203 h 1997546"/>
                  <a:gd name="connsiteX21" fmla="*/ 1758605 w 2778301"/>
                  <a:gd name="connsiteY21" fmla="*/ 1845504 h 1997546"/>
                  <a:gd name="connsiteX22" fmla="*/ 1346114 w 2778301"/>
                  <a:gd name="connsiteY22" fmla="*/ 1997481 h 1997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778301" h="1997546">
                    <a:moveTo>
                      <a:pt x="1346114" y="1997481"/>
                    </a:moveTo>
                    <a:cubicBezTo>
                      <a:pt x="1206808" y="1993862"/>
                      <a:pt x="1136250" y="1856358"/>
                      <a:pt x="955333" y="1845502"/>
                    </a:cubicBezTo>
                    <a:cubicBezTo>
                      <a:pt x="774416" y="1834647"/>
                      <a:pt x="419819" y="1970342"/>
                      <a:pt x="260612" y="1932348"/>
                    </a:cubicBezTo>
                    <a:cubicBezTo>
                      <a:pt x="101405" y="1894354"/>
                      <a:pt x="-3527" y="1717046"/>
                      <a:pt x="91" y="1617537"/>
                    </a:cubicBezTo>
                    <a:cubicBezTo>
                      <a:pt x="3709" y="1518028"/>
                      <a:pt x="161108" y="1366049"/>
                      <a:pt x="282322" y="1335292"/>
                    </a:cubicBezTo>
                    <a:cubicBezTo>
                      <a:pt x="403536" y="1304535"/>
                      <a:pt x="586263" y="1425755"/>
                      <a:pt x="727378" y="1432992"/>
                    </a:cubicBezTo>
                    <a:cubicBezTo>
                      <a:pt x="868493" y="1440229"/>
                      <a:pt x="1047601" y="1454703"/>
                      <a:pt x="1129014" y="1378714"/>
                    </a:cubicBezTo>
                    <a:cubicBezTo>
                      <a:pt x="1210427" y="1302725"/>
                      <a:pt x="1239373" y="1152557"/>
                      <a:pt x="1215854" y="977059"/>
                    </a:cubicBezTo>
                    <a:cubicBezTo>
                      <a:pt x="1192335" y="801561"/>
                      <a:pt x="966188" y="488558"/>
                      <a:pt x="987898" y="325725"/>
                    </a:cubicBezTo>
                    <a:cubicBezTo>
                      <a:pt x="1009608" y="162892"/>
                      <a:pt x="1239373" y="-3560"/>
                      <a:pt x="1346114" y="58"/>
                    </a:cubicBezTo>
                    <a:cubicBezTo>
                      <a:pt x="1452855" y="3676"/>
                      <a:pt x="1608444" y="137562"/>
                      <a:pt x="1628345" y="347436"/>
                    </a:cubicBezTo>
                    <a:cubicBezTo>
                      <a:pt x="1648246" y="557310"/>
                      <a:pt x="1402198" y="1206835"/>
                      <a:pt x="1465519" y="1259303"/>
                    </a:cubicBezTo>
                    <a:cubicBezTo>
                      <a:pt x="1528840" y="1311771"/>
                      <a:pt x="1868964" y="846792"/>
                      <a:pt x="2008270" y="662247"/>
                    </a:cubicBezTo>
                    <a:cubicBezTo>
                      <a:pt x="2147576" y="477703"/>
                      <a:pt x="2181951" y="240690"/>
                      <a:pt x="2301356" y="152036"/>
                    </a:cubicBezTo>
                    <a:cubicBezTo>
                      <a:pt x="2420761" y="63382"/>
                      <a:pt x="2654144" y="59764"/>
                      <a:pt x="2724702" y="130325"/>
                    </a:cubicBezTo>
                    <a:cubicBezTo>
                      <a:pt x="2795260" y="200886"/>
                      <a:pt x="2797069" y="450564"/>
                      <a:pt x="2724702" y="575403"/>
                    </a:cubicBezTo>
                    <a:cubicBezTo>
                      <a:pt x="2652335" y="700242"/>
                      <a:pt x="2449708" y="741855"/>
                      <a:pt x="2290501" y="879359"/>
                    </a:cubicBezTo>
                    <a:cubicBezTo>
                      <a:pt x="2131294" y="1016863"/>
                      <a:pt x="1760414" y="1322627"/>
                      <a:pt x="1769460" y="1400425"/>
                    </a:cubicBezTo>
                    <a:cubicBezTo>
                      <a:pt x="1778506" y="1478223"/>
                      <a:pt x="2207279" y="1306344"/>
                      <a:pt x="2344776" y="1346148"/>
                    </a:cubicBezTo>
                    <a:cubicBezTo>
                      <a:pt x="2482273" y="1385952"/>
                      <a:pt x="2592633" y="1539739"/>
                      <a:pt x="2594442" y="1639248"/>
                    </a:cubicBezTo>
                    <a:cubicBezTo>
                      <a:pt x="2596251" y="1738757"/>
                      <a:pt x="2494937" y="1908827"/>
                      <a:pt x="2355631" y="1943203"/>
                    </a:cubicBezTo>
                    <a:cubicBezTo>
                      <a:pt x="2216325" y="1977579"/>
                      <a:pt x="1926858" y="1836458"/>
                      <a:pt x="1758605" y="1845504"/>
                    </a:cubicBezTo>
                    <a:cubicBezTo>
                      <a:pt x="1590352" y="1854550"/>
                      <a:pt x="1485420" y="2001100"/>
                      <a:pt x="1346114" y="1997481"/>
                    </a:cubicBez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6803725" y="5486400"/>
                <a:ext cx="533400" cy="533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5524500" y="3725472"/>
              <a:ext cx="2689860" cy="2270760"/>
              <a:chOff x="5753100" y="3672840"/>
              <a:chExt cx="2689860" cy="2270760"/>
            </a:xfrm>
          </p:grpSpPr>
          <p:cxnSp>
            <p:nvCxnSpPr>
              <p:cNvPr id="55" name="Straight Connector 54"/>
              <p:cNvCxnSpPr>
                <a:stCxn id="42" idx="2"/>
                <a:endCxn id="47" idx="6"/>
              </p:cNvCxnSpPr>
              <p:nvPr/>
            </p:nvCxnSpPr>
            <p:spPr>
              <a:xfrm flipH="1">
                <a:off x="6118860" y="4472940"/>
                <a:ext cx="195834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40" idx="4"/>
                <a:endCxn id="51" idx="0"/>
              </p:cNvCxnSpPr>
              <p:nvPr/>
            </p:nvCxnSpPr>
            <p:spPr>
              <a:xfrm>
                <a:off x="7063740" y="4655820"/>
                <a:ext cx="0" cy="9220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40" idx="7"/>
                <a:endCxn id="52" idx="3"/>
              </p:cNvCxnSpPr>
              <p:nvPr/>
            </p:nvCxnSpPr>
            <p:spPr>
              <a:xfrm flipV="1">
                <a:off x="7193056" y="3985036"/>
                <a:ext cx="427168" cy="358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42" idx="1"/>
                <a:endCxn id="52" idx="5"/>
              </p:cNvCxnSpPr>
              <p:nvPr/>
            </p:nvCxnSpPr>
            <p:spPr>
              <a:xfrm flipH="1" flipV="1">
                <a:off x="7878856" y="3985036"/>
                <a:ext cx="251908" cy="358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40" idx="1"/>
                <a:endCxn id="54" idx="5"/>
              </p:cNvCxnSpPr>
              <p:nvPr/>
            </p:nvCxnSpPr>
            <p:spPr>
              <a:xfrm flipH="1" flipV="1">
                <a:off x="6598696" y="3992656"/>
                <a:ext cx="335728" cy="3509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42" idx="3"/>
                <a:endCxn id="51" idx="7"/>
              </p:cNvCxnSpPr>
              <p:nvPr/>
            </p:nvCxnSpPr>
            <p:spPr>
              <a:xfrm flipH="1">
                <a:off x="7193056" y="4602256"/>
                <a:ext cx="937708" cy="102914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47" idx="7"/>
                <a:endCxn id="54" idx="3"/>
              </p:cNvCxnSpPr>
              <p:nvPr/>
            </p:nvCxnSpPr>
            <p:spPr>
              <a:xfrm flipV="1">
                <a:off x="6065296" y="3992656"/>
                <a:ext cx="274768" cy="3509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58" idx="6"/>
                <a:endCxn id="51" idx="2"/>
              </p:cNvCxnSpPr>
              <p:nvPr/>
            </p:nvCxnSpPr>
            <p:spPr>
              <a:xfrm>
                <a:off x="6240780" y="5753100"/>
                <a:ext cx="640080" cy="76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58" idx="0"/>
                <a:endCxn id="47" idx="4"/>
              </p:cNvCxnSpPr>
              <p:nvPr/>
            </p:nvCxnSpPr>
            <p:spPr>
              <a:xfrm flipH="1" flipV="1">
                <a:off x="5935980" y="4655820"/>
                <a:ext cx="121920" cy="914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51" idx="6"/>
                <a:endCxn id="143" idx="2"/>
              </p:cNvCxnSpPr>
              <p:nvPr/>
            </p:nvCxnSpPr>
            <p:spPr>
              <a:xfrm flipV="1">
                <a:off x="7246620" y="5753100"/>
                <a:ext cx="609600" cy="76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>
                <a:stCxn id="143" idx="0"/>
                <a:endCxn id="42" idx="4"/>
              </p:cNvCxnSpPr>
              <p:nvPr/>
            </p:nvCxnSpPr>
            <p:spPr>
              <a:xfrm flipV="1">
                <a:off x="8039100" y="4655820"/>
                <a:ext cx="220980" cy="914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688086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807720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5310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880860" y="557784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7566660" y="367284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286500" y="36804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875020" y="557022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7856220" y="557022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97190" y="2000321"/>
              <a:ext cx="4118210" cy="895279"/>
              <a:chOff x="4644790" y="5650480"/>
              <a:chExt cx="4118210" cy="895279"/>
            </a:xfrm>
          </p:grpSpPr>
          <p:pic>
            <p:nvPicPr>
              <p:cNvPr id="203" name="Picture 20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860" y="5650480"/>
                <a:ext cx="2348701" cy="801394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4644790" y="5911304"/>
                <a:ext cx="12226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800" dirty="0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3366FF"/>
                    </a:solidFill>
                  </a:rPr>
                  <a:t>P</a:t>
                </a:r>
                <a:r>
                  <a:rPr lang="en-US" sz="2800" dirty="0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0000"/>
                    </a:solidFill>
                  </a:rPr>
                  <a:t>r</a:t>
                </a:r>
                <a:r>
                  <a:rPr lang="en-US" sz="2800" dirty="0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ADA2C"/>
                    </a:solidFill>
                  </a:rPr>
                  <a:t>e</a:t>
                </a:r>
                <a:r>
                  <a:rPr lang="en-US" sz="2800" dirty="0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3366FF"/>
                    </a:solidFill>
                  </a:rPr>
                  <a:t>g</a:t>
                </a:r>
                <a:r>
                  <a:rPr lang="en-US" sz="2800" dirty="0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0000"/>
                    </a:solidFill>
                  </a:rPr>
                  <a:t>e</a:t>
                </a:r>
                <a:r>
                  <a:rPr lang="en-US" sz="2800" dirty="0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56B656"/>
                    </a:solidFill>
                  </a:rPr>
                  <a:t>l</a:t>
                </a:r>
                <a:endParaRPr lang="en-US" sz="3600" dirty="0">
                  <a:solidFill>
                    <a:srgbClr val="800000"/>
                  </a:solidFill>
                </a:endParaRPr>
              </a:p>
            </p:txBody>
          </p:sp>
          <p:pic>
            <p:nvPicPr>
              <p:cNvPr id="53" name="Picture 52" descr="ApacheGiraph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2623" y="5654345"/>
                <a:ext cx="740377" cy="891414"/>
              </a:xfrm>
              <a:prstGeom prst="rect">
                <a:avLst/>
              </a:prstGeom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228600" y="1828800"/>
            <a:ext cx="4114800" cy="4495800"/>
            <a:chOff x="228600" y="1828800"/>
            <a:chExt cx="4114800" cy="4495800"/>
          </a:xfrm>
        </p:grpSpPr>
        <p:grpSp>
          <p:nvGrpSpPr>
            <p:cNvPr id="48" name="Group 47"/>
            <p:cNvGrpSpPr/>
            <p:nvPr/>
          </p:nvGrpSpPr>
          <p:grpSpPr>
            <a:xfrm>
              <a:off x="2525660" y="3886200"/>
              <a:ext cx="750939" cy="2057400"/>
              <a:chOff x="2743201" y="3048000"/>
              <a:chExt cx="609600" cy="2057400"/>
            </a:xfrm>
          </p:grpSpPr>
          <p:sp>
            <p:nvSpPr>
              <p:cNvPr id="36" name="Isosceles Triangle 35"/>
              <p:cNvSpPr/>
              <p:nvPr/>
            </p:nvSpPr>
            <p:spPr>
              <a:xfrm rot="5400000">
                <a:off x="2019301" y="3771900"/>
                <a:ext cx="2057400" cy="609600"/>
              </a:xfrm>
              <a:prstGeom prst="triangl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37" name="Plus 36"/>
              <p:cNvSpPr/>
              <p:nvPr/>
            </p:nvSpPr>
            <p:spPr>
              <a:xfrm>
                <a:off x="2884540" y="3962400"/>
                <a:ext cx="304800" cy="304800"/>
              </a:xfrm>
              <a:prstGeom prst="mathPlu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85800" y="3048000"/>
              <a:ext cx="1317523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Table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773061" y="3505200"/>
              <a:ext cx="1752600" cy="2819400"/>
              <a:chOff x="773061" y="2895600"/>
              <a:chExt cx="1752600" cy="2819400"/>
            </a:xfrm>
          </p:grpSpPr>
          <p:sp>
            <p:nvSpPr>
              <p:cNvPr id="29" name="Right Arrow 28"/>
              <p:cNvSpPr/>
              <p:nvPr/>
            </p:nvSpPr>
            <p:spPr>
              <a:xfrm>
                <a:off x="773061" y="28956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32" name="Right Arrow 31"/>
              <p:cNvSpPr/>
              <p:nvPr/>
            </p:nvSpPr>
            <p:spPr>
              <a:xfrm>
                <a:off x="773061" y="35814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33" name="Right Arrow 32"/>
              <p:cNvSpPr/>
              <p:nvPr/>
            </p:nvSpPr>
            <p:spPr>
              <a:xfrm>
                <a:off x="773061" y="42672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773061" y="49530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39" name="Rounded Rectangle 38"/>
            <p:cNvSpPr/>
            <p:nvPr/>
          </p:nvSpPr>
          <p:spPr>
            <a:xfrm>
              <a:off x="3276600" y="4648200"/>
              <a:ext cx="1066800" cy="533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Result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849262" y="37338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Row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49262" y="44196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Row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49262" y="51054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Row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49262" y="57912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Row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600" y="1828800"/>
              <a:ext cx="2471169" cy="58443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/>
            <a:srcRect l="4467" t="4266" r="29708" b="26840"/>
            <a:stretch/>
          </p:blipFill>
          <p:spPr>
            <a:xfrm>
              <a:off x="2590800" y="2074289"/>
              <a:ext cx="1707244" cy="89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548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600200"/>
            <a:ext cx="6096000" cy="4608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829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599565"/>
            <a:ext cx="6095999" cy="4529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65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71600"/>
            <a:ext cx="9144000" cy="2971799"/>
          </a:xfrm>
        </p:spPr>
        <p:txBody>
          <a:bodyPr>
            <a:normAutofit fontScale="90000"/>
          </a:bodyPr>
          <a:lstStyle/>
          <a:p>
            <a:r>
              <a:rPr lang="en-US" sz="6000" i="1" dirty="0" smtClean="0">
                <a:latin typeface="Gill Sans Light"/>
                <a:cs typeface="Gill Sans Light"/>
              </a:rPr>
              <a:t>Having separate systems </a:t>
            </a:r>
            <a:br>
              <a:rPr lang="en-US" sz="6000" i="1" dirty="0" smtClean="0">
                <a:latin typeface="Gill Sans Light"/>
                <a:cs typeface="Gill Sans Light"/>
              </a:rPr>
            </a:br>
            <a:r>
              <a:rPr lang="en-US" sz="6000" i="1" dirty="0" smtClean="0">
                <a:latin typeface="Gill Sans Light"/>
                <a:cs typeface="Gill Sans Light"/>
              </a:rPr>
              <a:t>for each view is </a:t>
            </a:r>
            <a:br>
              <a:rPr lang="en-US" sz="6000" i="1" dirty="0" smtClean="0">
                <a:latin typeface="Gill Sans Light"/>
                <a:cs typeface="Gill Sans Light"/>
              </a:rPr>
            </a:br>
            <a:r>
              <a:rPr lang="en-US" sz="60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difficult to use </a:t>
            </a:r>
            <a:r>
              <a:rPr lang="en-US" sz="6000" i="1" dirty="0" smtClean="0">
                <a:latin typeface="Gill Sans Light"/>
                <a:cs typeface="Gill Sans Light"/>
              </a:rPr>
              <a:t>and </a:t>
            </a:r>
            <a:r>
              <a:rPr lang="en-US" sz="60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inefficient</a:t>
            </a:r>
            <a:endParaRPr lang="en-US" sz="6000" i="1" dirty="0">
              <a:solidFill>
                <a:srgbClr val="3366FF"/>
              </a:solidFill>
              <a:latin typeface="Gill Sans Light"/>
              <a:cs typeface="Gill Sans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Difficult to Program and Use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Gill Sans Light"/>
                <a:cs typeface="Gill Sans Light"/>
              </a:rPr>
              <a:t>Users must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Learn</a:t>
            </a:r>
            <a:r>
              <a:rPr lang="en-US" sz="3600" dirty="0">
                <a:latin typeface="Gill Sans Light"/>
                <a:cs typeface="Gill Sans Light"/>
              </a:rPr>
              <a:t>,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Deploy</a:t>
            </a:r>
            <a:r>
              <a:rPr lang="en-US" sz="3600" dirty="0">
                <a:latin typeface="Gill Sans Light"/>
                <a:cs typeface="Gill Sans Light"/>
              </a:rPr>
              <a:t>, and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Manage</a:t>
            </a:r>
            <a:r>
              <a:rPr lang="en-US" sz="3600" dirty="0">
                <a:solidFill>
                  <a:srgbClr val="FF0000"/>
                </a:solidFill>
                <a:latin typeface="Gill Sans Light"/>
                <a:cs typeface="Gill Sans Light"/>
              </a:rPr>
              <a:t> </a:t>
            </a:r>
            <a:r>
              <a:rPr lang="en-US" sz="3600" dirty="0" smtClean="0">
                <a:latin typeface="Gill Sans Light"/>
                <a:cs typeface="Gill Sans Light"/>
              </a:rPr>
              <a:t>multiple systems</a:t>
            </a:r>
          </a:p>
          <a:p>
            <a:pPr marL="0" indent="0" algn="ctr">
              <a:buNone/>
            </a:pPr>
            <a:endParaRPr lang="en-US" sz="3600" dirty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endParaRPr lang="en-US" sz="3600" dirty="0" smtClean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endParaRPr lang="en-US" sz="3600" dirty="0" smtClean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Gill Sans Light"/>
                <a:cs typeface="Gill Sans Light"/>
              </a:rPr>
              <a:t>Leads to brittle and often </a:t>
            </a:r>
            <a:br>
              <a:rPr lang="en-US" sz="3600" dirty="0" smtClean="0">
                <a:latin typeface="Gill Sans Light"/>
                <a:cs typeface="Gill Sans Light"/>
              </a:rPr>
            </a:br>
            <a:r>
              <a:rPr lang="en-US" sz="3600" dirty="0" smtClean="0">
                <a:latin typeface="Gill Sans Light"/>
                <a:cs typeface="Gill Sans Light"/>
              </a:rPr>
              <a:t>complex interfaces</a:t>
            </a:r>
            <a:endParaRPr lang="en-US" sz="3600" dirty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5800" y="3200400"/>
            <a:ext cx="7848601" cy="1225566"/>
            <a:chOff x="533400" y="2306555"/>
            <a:chExt cx="7848601" cy="1225566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9655" y="2306555"/>
              <a:ext cx="1015278" cy="974667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" y="2308299"/>
              <a:ext cx="985270" cy="99522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01" y="2412380"/>
              <a:ext cx="2362200" cy="864220"/>
            </a:xfrm>
            <a:prstGeom prst="rect">
              <a:avLst/>
            </a:prstGeom>
          </p:spPr>
        </p:pic>
        <p:pic>
          <p:nvPicPr>
            <p:cNvPr id="115" name="Picture 114" descr="ApacheGiraph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147" y="2358622"/>
              <a:ext cx="974667" cy="117349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/>
            <a:srcRect l="4467" t="4266" r="29708" b="26840"/>
            <a:stretch/>
          </p:blipFill>
          <p:spPr>
            <a:xfrm>
              <a:off x="2935918" y="2379089"/>
              <a:ext cx="1707244" cy="89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141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 Light"/>
                <a:cs typeface="Gill Sans Light"/>
              </a:rPr>
              <a:t>Inefficient</a:t>
            </a:r>
            <a:endParaRPr lang="en-US" sz="5400" dirty="0">
              <a:latin typeface="Gill Sans Light"/>
              <a:cs typeface="Gill 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46" name="Title 8"/>
          <p:cNvSpPr txBox="1">
            <a:spLocks/>
          </p:cNvSpPr>
          <p:nvPr/>
        </p:nvSpPr>
        <p:spPr>
          <a:xfrm>
            <a:off x="0" y="117381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ill Sans Light"/>
                <a:cs typeface="Gill Sans Light"/>
              </a:rPr>
              <a:t>Extensive 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data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m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ovement </a:t>
            </a:r>
            <a:r>
              <a:rPr lang="en-US" sz="3200" dirty="0" smtClean="0">
                <a:latin typeface="Gill Sans Light"/>
                <a:cs typeface="Gill Sans Light"/>
              </a:rPr>
              <a:t>and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d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uplication</a:t>
            </a:r>
            <a:r>
              <a:rPr lang="en-US" sz="3200" dirty="0" smtClean="0">
                <a:latin typeface="Gill Sans Light"/>
                <a:cs typeface="Gill Sans Light"/>
              </a:rPr>
              <a:t> across </a:t>
            </a:r>
            <a:br>
              <a:rPr lang="en-US" sz="3200" dirty="0" smtClean="0">
                <a:latin typeface="Gill Sans Light"/>
                <a:cs typeface="Gill Sans Light"/>
              </a:rPr>
            </a:br>
            <a:r>
              <a:rPr lang="en-US" sz="3200" dirty="0" smtClean="0">
                <a:latin typeface="Gill Sans Light"/>
                <a:cs typeface="Gill Sans Light"/>
              </a:rPr>
              <a:t>the network and file </a:t>
            </a:r>
            <a:r>
              <a:rPr lang="en-US" sz="3200" dirty="0">
                <a:latin typeface="Gill Sans Light"/>
                <a:cs typeface="Gill Sans Light"/>
              </a:rPr>
              <a:t>s</a:t>
            </a:r>
            <a:r>
              <a:rPr lang="en-US" sz="3200" dirty="0" smtClean="0">
                <a:latin typeface="Gill Sans Light"/>
                <a:cs typeface="Gill Sans Light"/>
              </a:rPr>
              <a:t>ystem</a:t>
            </a:r>
            <a:endParaRPr lang="en-US" sz="3200" dirty="0">
              <a:latin typeface="Gill Sans Light"/>
              <a:cs typeface="Gill Sans Ligh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73541" y="2601487"/>
            <a:ext cx="8289459" cy="2580113"/>
            <a:chOff x="473541" y="2525287"/>
            <a:chExt cx="8289459" cy="2580113"/>
          </a:xfrm>
        </p:grpSpPr>
        <p:grpSp>
          <p:nvGrpSpPr>
            <p:cNvPr id="6" name="Group 5"/>
            <p:cNvGrpSpPr/>
            <p:nvPr/>
          </p:nvGrpSpPr>
          <p:grpSpPr>
            <a:xfrm>
              <a:off x="473541" y="2678640"/>
              <a:ext cx="978006" cy="978006"/>
              <a:chOff x="473540" y="2519906"/>
              <a:chExt cx="1166725" cy="1166725"/>
            </a:xfrm>
          </p:grpSpPr>
          <p:sp>
            <p:nvSpPr>
              <p:cNvPr id="32" name="Folded Corner 31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33" name="Folded Corner 32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34" name="Folded Corner 33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Helvetica"/>
                    <a:cs typeface="Helvetica"/>
                  </a:rPr>
                  <a:t>XML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4034670" y="2525287"/>
              <a:ext cx="1009637" cy="1284713"/>
              <a:chOff x="6490911" y="2213026"/>
              <a:chExt cx="1361000" cy="1731805"/>
            </a:xfrm>
          </p:grpSpPr>
          <p:cxnSp>
            <p:nvCxnSpPr>
              <p:cNvPr id="63" name="Straight Connector 62"/>
              <p:cNvCxnSpPr>
                <a:stCxn id="69" idx="5"/>
                <a:endCxn id="70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71" idx="3"/>
                <a:endCxn id="70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73" idx="1"/>
                <a:endCxn id="70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8" idx="5"/>
                <a:endCxn id="72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0" idx="3"/>
                <a:endCxn id="72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5" name="Straight Connector 74"/>
              <p:cNvCxnSpPr>
                <a:stCxn id="74" idx="5"/>
                <a:endCxn id="71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2" idx="6"/>
                <a:endCxn id="73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>
              <a:off x="5988580" y="2525287"/>
              <a:ext cx="1009637" cy="1284713"/>
              <a:chOff x="6490911" y="2213026"/>
              <a:chExt cx="1361000" cy="1731805"/>
            </a:xfrm>
          </p:grpSpPr>
          <p:cxnSp>
            <p:nvCxnSpPr>
              <p:cNvPr id="78" name="Straight Connector 77"/>
              <p:cNvCxnSpPr>
                <a:stCxn id="84" idx="5"/>
                <a:endCxn id="85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86" idx="3"/>
                <a:endCxn id="85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88" idx="1"/>
                <a:endCxn id="85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83" idx="5"/>
                <a:endCxn id="87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5" idx="3"/>
                <a:endCxn id="87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Oval 82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0" name="Straight Connector 89"/>
              <p:cNvCxnSpPr>
                <a:stCxn id="89" idx="5"/>
                <a:endCxn id="86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6"/>
                <a:endCxn id="88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>
              <a:off x="2133600" y="2525287"/>
              <a:ext cx="1036376" cy="1284713"/>
              <a:chOff x="2013099" y="2147633"/>
              <a:chExt cx="1339701" cy="1660721"/>
            </a:xfrm>
          </p:grpSpPr>
          <p:cxnSp>
            <p:nvCxnSpPr>
              <p:cNvPr id="39" name="Straight Connector 38"/>
              <p:cNvCxnSpPr>
                <a:stCxn id="53" idx="5"/>
                <a:endCxn id="5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55" idx="3"/>
                <a:endCxn id="5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57" idx="1"/>
                <a:endCxn id="54" idx="5"/>
              </p:cNvCxnSpPr>
              <p:nvPr/>
            </p:nvCxnSpPr>
            <p:spPr>
              <a:xfrm flipH="1" flipV="1">
                <a:off x="2936314" y="3177470"/>
                <a:ext cx="118393" cy="44454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53" idx="4"/>
                <a:endCxn id="5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52" idx="5"/>
                <a:endCxn id="5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53" idx="2"/>
                <a:endCxn id="5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54" idx="3"/>
                <a:endCxn id="5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022736" y="3590040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9" name="Straight Connector 58"/>
              <p:cNvCxnSpPr>
                <a:stCxn id="58" idx="3"/>
                <a:endCxn id="5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8" idx="5"/>
                <a:endCxn id="5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6" idx="6"/>
                <a:endCxn id="57" idx="2"/>
              </p:cNvCxnSpPr>
              <p:nvPr/>
            </p:nvCxnSpPr>
            <p:spPr>
              <a:xfrm>
                <a:off x="2650306" y="3456231"/>
                <a:ext cx="372430" cy="2429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9" name="Straight Connector 98"/>
              <p:cNvCxnSpPr>
                <a:stCxn id="98" idx="6"/>
                <a:endCxn id="5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55" idx="4"/>
                <a:endCxn id="97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98" idx="3"/>
                <a:endCxn id="5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98" idx="5"/>
                <a:endCxn id="5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7828556" y="2626247"/>
              <a:ext cx="858244" cy="1082792"/>
              <a:chOff x="4673759" y="4955940"/>
              <a:chExt cx="1563771" cy="1565259"/>
            </a:xfrm>
          </p:grpSpPr>
          <p:sp>
            <p:nvSpPr>
              <p:cNvPr id="106" name="Folded Corner 105"/>
              <p:cNvSpPr/>
              <p:nvPr/>
            </p:nvSpPr>
            <p:spPr>
              <a:xfrm>
                <a:off x="4673759" y="4957428"/>
                <a:ext cx="1563771" cy="1563771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4673759" y="5519259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673759" y="5821083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4673759" y="6122907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4673759" y="4955940"/>
                <a:ext cx="1563771" cy="33620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1" name="Straight Connector 110"/>
              <p:cNvCxnSpPr/>
              <p:nvPr/>
            </p:nvCxnSpPr>
            <p:spPr>
              <a:xfrm flipV="1">
                <a:off x="5167336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5755521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73210" y="3765859"/>
              <a:ext cx="797265" cy="805318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9610" y="3908320"/>
              <a:ext cx="1422417" cy="520397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92010" y="3765859"/>
              <a:ext cx="797265" cy="805318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25727" y="3766627"/>
              <a:ext cx="837273" cy="803782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066800" y="4263003"/>
              <a:ext cx="983819" cy="842397"/>
              <a:chOff x="1225981" y="3196203"/>
              <a:chExt cx="983819" cy="842397"/>
            </a:xfrm>
          </p:grpSpPr>
          <p:sp>
            <p:nvSpPr>
              <p:cNvPr id="101" name="Can 100"/>
              <p:cNvSpPr/>
              <p:nvPr/>
            </p:nvSpPr>
            <p:spPr>
              <a:xfrm>
                <a:off x="1225981" y="3505200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HDFS</a:t>
                </a:r>
                <a:endParaRPr lang="en-US" dirty="0"/>
              </a:p>
            </p:txBody>
          </p:sp>
          <p:sp>
            <p:nvSpPr>
              <p:cNvPr id="115" name="Bent Arrow 114"/>
              <p:cNvSpPr/>
              <p:nvPr/>
            </p:nvSpPr>
            <p:spPr>
              <a:xfrm>
                <a:off x="1781982" y="31962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3006410" y="4263003"/>
              <a:ext cx="983819" cy="842397"/>
              <a:chOff x="2852532" y="3196203"/>
              <a:chExt cx="983819" cy="842397"/>
            </a:xfrm>
          </p:grpSpPr>
          <p:sp>
            <p:nvSpPr>
              <p:cNvPr id="116" name="Can 115"/>
              <p:cNvSpPr/>
              <p:nvPr/>
            </p:nvSpPr>
            <p:spPr>
              <a:xfrm>
                <a:off x="2852532" y="3505200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HDFS</a:t>
                </a:r>
                <a:endParaRPr lang="en-US" dirty="0"/>
              </a:p>
            </p:txBody>
          </p:sp>
          <p:sp>
            <p:nvSpPr>
              <p:cNvPr id="118" name="Bent Arrow 117"/>
              <p:cNvSpPr/>
              <p:nvPr/>
            </p:nvSpPr>
            <p:spPr>
              <a:xfrm rot="5400000">
                <a:off x="2952769" y="32075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Bent Arrow 118"/>
              <p:cNvSpPr/>
              <p:nvPr/>
            </p:nvSpPr>
            <p:spPr>
              <a:xfrm>
                <a:off x="3408533" y="31962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835210" y="4263003"/>
              <a:ext cx="983819" cy="842397"/>
              <a:chOff x="4495800" y="3244412"/>
              <a:chExt cx="983819" cy="842397"/>
            </a:xfrm>
          </p:grpSpPr>
          <p:sp>
            <p:nvSpPr>
              <p:cNvPr id="122" name="Can 121"/>
              <p:cNvSpPr/>
              <p:nvPr/>
            </p:nvSpPr>
            <p:spPr>
              <a:xfrm>
                <a:off x="4495800" y="3553409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HDFS</a:t>
                </a:r>
                <a:endParaRPr lang="en-US" dirty="0"/>
              </a:p>
            </p:txBody>
          </p:sp>
          <p:sp>
            <p:nvSpPr>
              <p:cNvPr id="124" name="Bent Arrow 123"/>
              <p:cNvSpPr/>
              <p:nvPr/>
            </p:nvSpPr>
            <p:spPr>
              <a:xfrm rot="5400000">
                <a:off x="4596037" y="3255712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Bent Arrow 125"/>
              <p:cNvSpPr/>
              <p:nvPr/>
            </p:nvSpPr>
            <p:spPr>
              <a:xfrm>
                <a:off x="5051801" y="3244412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093381" y="4263003"/>
              <a:ext cx="983819" cy="842397"/>
              <a:chOff x="5934174" y="3333279"/>
              <a:chExt cx="983819" cy="842397"/>
            </a:xfrm>
          </p:grpSpPr>
          <p:sp>
            <p:nvSpPr>
              <p:cNvPr id="128" name="Can 127"/>
              <p:cNvSpPr/>
              <p:nvPr/>
            </p:nvSpPr>
            <p:spPr>
              <a:xfrm>
                <a:off x="5934174" y="3642276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HDFS</a:t>
                </a:r>
                <a:endParaRPr lang="en-US" dirty="0"/>
              </a:p>
            </p:txBody>
          </p:sp>
          <p:sp>
            <p:nvSpPr>
              <p:cNvPr id="129" name="Bent Arrow 128"/>
              <p:cNvSpPr/>
              <p:nvPr/>
            </p:nvSpPr>
            <p:spPr>
              <a:xfrm rot="5400000">
                <a:off x="6034411" y="3344579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Bent Arrow 129"/>
              <p:cNvSpPr/>
              <p:nvPr/>
            </p:nvSpPr>
            <p:spPr>
              <a:xfrm>
                <a:off x="6490175" y="3333279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Straight Arrow Connector 130"/>
            <p:cNvCxnSpPr/>
            <p:nvPr/>
          </p:nvCxnSpPr>
          <p:spPr>
            <a:xfrm>
              <a:off x="16002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34290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3340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222887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itle 8"/>
          <p:cNvSpPr txBox="1">
            <a:spLocks/>
          </p:cNvSpPr>
          <p:nvPr/>
        </p:nvSpPr>
        <p:spPr>
          <a:xfrm>
            <a:off x="0" y="5410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ill Sans Light"/>
                <a:cs typeface="Gill Sans Light"/>
              </a:rPr>
              <a:t>Limited reuse internal data-structures </a:t>
            </a:r>
            <a:br>
              <a:rPr lang="en-US" sz="3200" dirty="0" smtClean="0">
                <a:latin typeface="Gill Sans Light"/>
                <a:cs typeface="Gill Sans Light"/>
              </a:rPr>
            </a:br>
            <a:r>
              <a:rPr lang="en-US" sz="3200" dirty="0" smtClean="0">
                <a:latin typeface="Gill Sans Light"/>
                <a:cs typeface="Gill Sans Light"/>
              </a:rPr>
              <a:t>across stages</a:t>
            </a:r>
            <a:endParaRPr lang="en-US" sz="32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600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z="4000" i="1" dirty="0" smtClean="0"/>
              <a:t>Solution</a:t>
            </a:r>
            <a:r>
              <a:rPr lang="en-US" sz="4000" dirty="0" smtClean="0"/>
              <a:t>: The GraphX Unified Approach</a:t>
            </a:r>
            <a:endParaRPr lang="en-US" sz="4000" dirty="0"/>
          </a:p>
        </p:txBody>
      </p:sp>
      <p:sp>
        <p:nvSpPr>
          <p:cNvPr id="95" name="Title 13"/>
          <p:cNvSpPr txBox="1">
            <a:spLocks/>
          </p:cNvSpPr>
          <p:nvPr/>
        </p:nvSpPr>
        <p:spPr bwMode="auto">
          <a:xfrm>
            <a:off x="0" y="48768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 smtClean="0">
                <a:solidFill>
                  <a:prstClr val="black"/>
                </a:solidFill>
              </a:rPr>
              <a:t>Enabling users to </a:t>
            </a:r>
            <a:r>
              <a:rPr lang="en-US" sz="4000" dirty="0" smtClean="0">
                <a:solidFill>
                  <a:srgbClr val="3366FF"/>
                </a:solidFill>
              </a:rPr>
              <a:t>easily</a:t>
            </a:r>
            <a:r>
              <a:rPr lang="en-US" sz="4000" dirty="0" smtClean="0">
                <a:solidFill>
                  <a:prstClr val="black"/>
                </a:solidFill>
              </a:rPr>
              <a:t> and </a:t>
            </a:r>
            <a:r>
              <a:rPr lang="en-US" sz="4000" dirty="0" smtClean="0">
                <a:solidFill>
                  <a:srgbClr val="3366FF"/>
                </a:solidFill>
              </a:rPr>
              <a:t>efficiently</a:t>
            </a:r>
            <a:r>
              <a:rPr lang="en-US" sz="4000" dirty="0" smtClean="0">
                <a:solidFill>
                  <a:prstClr val="black"/>
                </a:solidFill>
              </a:rPr>
              <a:t> express the entire graph analytics pipeline</a:t>
            </a:r>
            <a:endParaRPr lang="en-US" sz="4000" dirty="0">
              <a:solidFill>
                <a:prstClr val="black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33400" y="1295400"/>
            <a:ext cx="3999271" cy="3276600"/>
            <a:chOff x="533400" y="1295400"/>
            <a:chExt cx="3999271" cy="3276600"/>
          </a:xfrm>
        </p:grpSpPr>
        <p:grpSp>
          <p:nvGrpSpPr>
            <p:cNvPr id="11" name="Group 10"/>
            <p:cNvGrpSpPr/>
            <p:nvPr/>
          </p:nvGrpSpPr>
          <p:grpSpPr>
            <a:xfrm>
              <a:off x="1409952" y="2971800"/>
              <a:ext cx="2246167" cy="1600200"/>
              <a:chOff x="1335233" y="2971800"/>
              <a:chExt cx="2246167" cy="1600200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1335233" y="3050051"/>
                <a:ext cx="1273220" cy="1447800"/>
                <a:chOff x="6748405" y="2362200"/>
                <a:chExt cx="1273220" cy="1447800"/>
              </a:xfrm>
            </p:grpSpPr>
            <p:sp>
              <p:nvSpPr>
                <p:cNvPr id="110" name="Folded Corner 109"/>
                <p:cNvSpPr/>
                <p:nvPr/>
              </p:nvSpPr>
              <p:spPr>
                <a:xfrm>
                  <a:off x="6749847" y="2362200"/>
                  <a:ext cx="1271778" cy="1447800"/>
                </a:xfrm>
                <a:prstGeom prst="foldedCorner">
                  <a:avLst>
                    <a:gd name="adj" fmla="val 1334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6749848" y="279811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7081467" y="279811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7394853" y="2798119"/>
                  <a:ext cx="313386" cy="25495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7708239" y="279811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6748405" y="2537530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7080024" y="2537530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7393410" y="2537530"/>
                  <a:ext cx="313386" cy="254951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7706796" y="2537530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6748405" y="304457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7080024" y="304457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7393410" y="3044579"/>
                  <a:ext cx="313386" cy="25495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7706796" y="304457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6749848" y="3291834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081467" y="3291834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7394853" y="3291834"/>
                  <a:ext cx="313386" cy="254951"/>
                </a:xfrm>
                <a:prstGeom prst="rect">
                  <a:avLst/>
                </a:prstGeom>
                <a:solidFill>
                  <a:srgbClr val="FC9A99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708239" y="3291834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6748405" y="355504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7080024" y="355504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7393410" y="3555049"/>
                  <a:ext cx="313386" cy="25495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6749849" y="2368737"/>
                  <a:ext cx="1270334" cy="16879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>
                <a:off x="2303162" y="2971800"/>
                <a:ext cx="457200" cy="16002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82000"/>
                    </a:schemeClr>
                  </a:gs>
                  <a:gs pos="81000">
                    <a:schemeClr val="bg1"/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9" name="Straight Connector 98"/>
              <p:cNvCxnSpPr>
                <a:stCxn id="118" idx="1"/>
                <a:endCxn id="104" idx="1"/>
              </p:cNvCxnSpPr>
              <p:nvPr/>
            </p:nvCxnSpPr>
            <p:spPr>
              <a:xfrm>
                <a:off x="2293624" y="3352857"/>
                <a:ext cx="692537" cy="28236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105" idx="4"/>
                <a:endCxn id="104" idx="7"/>
              </p:cNvCxnSpPr>
              <p:nvPr/>
            </p:nvCxnSpPr>
            <p:spPr>
              <a:xfrm flipH="1">
                <a:off x="3141506" y="3376644"/>
                <a:ext cx="146867" cy="25857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107" idx="1"/>
                <a:endCxn id="104" idx="5"/>
              </p:cNvCxnSpPr>
              <p:nvPr/>
            </p:nvCxnSpPr>
            <p:spPr>
              <a:xfrm flipH="1" flipV="1">
                <a:off x="3141506" y="3790564"/>
                <a:ext cx="252376" cy="21632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125" idx="3"/>
                <a:endCxn id="106" idx="1"/>
              </p:cNvCxnSpPr>
              <p:nvPr/>
            </p:nvCxnSpPr>
            <p:spPr>
              <a:xfrm>
                <a:off x="2295067" y="4107161"/>
                <a:ext cx="563462" cy="20317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104" idx="3"/>
                <a:endCxn id="106" idx="0"/>
              </p:cNvCxnSpPr>
              <p:nvPr/>
            </p:nvCxnSpPr>
            <p:spPr>
              <a:xfrm flipH="1">
                <a:off x="2936202" y="3790564"/>
                <a:ext cx="49959" cy="4875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Oval 103"/>
              <p:cNvSpPr/>
              <p:nvPr/>
            </p:nvSpPr>
            <p:spPr>
              <a:xfrm>
                <a:off x="2953988" y="3603046"/>
                <a:ext cx="219691" cy="21969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178527" y="3156953"/>
                <a:ext cx="219691" cy="21969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2826356" y="4278160"/>
                <a:ext cx="219691" cy="21969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3361709" y="3974714"/>
                <a:ext cx="219691" cy="219691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08" name="Straight Connector 107"/>
              <p:cNvCxnSpPr>
                <a:stCxn id="122" idx="1"/>
                <a:endCxn id="105" idx="2"/>
              </p:cNvCxnSpPr>
              <p:nvPr/>
            </p:nvCxnSpPr>
            <p:spPr>
              <a:xfrm flipV="1">
                <a:off x="2293624" y="3266799"/>
                <a:ext cx="884903" cy="59310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stCxn id="106" idx="6"/>
                <a:endCxn id="107" idx="2"/>
              </p:cNvCxnSpPr>
              <p:nvPr/>
            </p:nvCxnSpPr>
            <p:spPr>
              <a:xfrm flipV="1">
                <a:off x="3046047" y="4084560"/>
                <a:ext cx="315662" cy="3034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5" name="Rectangle 134"/>
            <p:cNvSpPr/>
            <p:nvPr/>
          </p:nvSpPr>
          <p:spPr>
            <a:xfrm>
              <a:off x="533400" y="1295400"/>
              <a:ext cx="3999271" cy="1429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000" dirty="0" smtClean="0">
                  <a:solidFill>
                    <a:schemeClr val="accent2"/>
                  </a:solidFill>
                  <a:latin typeface="Gill Sans Light"/>
                  <a:cs typeface="Gill Sans Light"/>
                </a:rPr>
                <a:t>New API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i="1" dirty="0" smtClean="0">
                  <a:latin typeface="Gill Sans Light"/>
                  <a:cs typeface="Gill Sans Light"/>
                </a:rPr>
                <a:t>Blurs the distinction between Tables and Graphs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72001" y="1295400"/>
            <a:ext cx="4038600" cy="3440004"/>
            <a:chOff x="4572001" y="1295400"/>
            <a:chExt cx="4038600" cy="3440004"/>
          </a:xfrm>
        </p:grpSpPr>
        <p:grpSp>
          <p:nvGrpSpPr>
            <p:cNvPr id="7" name="Group 6"/>
            <p:cNvGrpSpPr/>
            <p:nvPr/>
          </p:nvGrpSpPr>
          <p:grpSpPr>
            <a:xfrm>
              <a:off x="5090739" y="2895600"/>
              <a:ext cx="3001125" cy="1839804"/>
              <a:chOff x="6096000" y="2630906"/>
              <a:chExt cx="3001125" cy="1839804"/>
            </a:xfrm>
          </p:grpSpPr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00800" y="3606490"/>
                <a:ext cx="2362200" cy="864220"/>
              </a:xfrm>
              <a:prstGeom prst="rect">
                <a:avLst/>
              </a:prstGeom>
            </p:spPr>
          </p:pic>
          <p:pic>
            <p:nvPicPr>
              <p:cNvPr id="133" name="Picture 132" descr="ApacheGiraph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714878"/>
                <a:ext cx="974667" cy="1173499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 rotWithShape="1">
              <a:blip r:embed="rId4"/>
              <a:srcRect l="4467" t="4266" r="29708" b="26840"/>
              <a:stretch/>
            </p:blipFill>
            <p:spPr>
              <a:xfrm>
                <a:off x="7389881" y="2630906"/>
                <a:ext cx="1707244" cy="897511"/>
              </a:xfrm>
              <a:prstGeom prst="rect">
                <a:avLst/>
              </a:prstGeom>
            </p:spPr>
          </p:pic>
        </p:grpSp>
        <p:sp>
          <p:nvSpPr>
            <p:cNvPr id="136" name="Rectangle 135"/>
            <p:cNvSpPr/>
            <p:nvPr/>
          </p:nvSpPr>
          <p:spPr>
            <a:xfrm>
              <a:off x="4572001" y="1295400"/>
              <a:ext cx="4038600" cy="1429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000" dirty="0" smtClean="0">
                  <a:solidFill>
                    <a:srgbClr val="C0504D"/>
                  </a:solidFill>
                  <a:latin typeface="Gill Sans Light"/>
                  <a:cs typeface="Gill Sans Light"/>
                </a:rPr>
                <a:t>New System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i="1" dirty="0" smtClean="0">
                  <a:latin typeface="Gill Sans Light"/>
                  <a:cs typeface="Gill Sans Light"/>
                </a:rPr>
                <a:t>Combines Data-Parallel Graph-Parallel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812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600200"/>
          </a:xfrm>
        </p:spPr>
        <p:txBody>
          <a:bodyPr/>
          <a:lstStyle/>
          <a:p>
            <a:r>
              <a:rPr lang="en-US" sz="4400" dirty="0" smtClean="0"/>
              <a:t>Tables and Graphs are </a:t>
            </a:r>
            <a:r>
              <a:rPr lang="en-US" sz="4400" dirty="0" smtClean="0">
                <a:solidFill>
                  <a:srgbClr val="3366FF"/>
                </a:solidFill>
              </a:rPr>
              <a:t>composable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i="1" dirty="0" smtClean="0">
                <a:solidFill>
                  <a:srgbClr val="3366FF"/>
                </a:solidFill>
              </a:rPr>
              <a:t>views</a:t>
            </a:r>
            <a:r>
              <a:rPr lang="en-US" sz="4400" dirty="0" smtClean="0">
                <a:solidFill>
                  <a:srgbClr val="3366FF"/>
                </a:solidFill>
              </a:rPr>
              <a:t> </a:t>
            </a:r>
            <a:r>
              <a:rPr lang="en-US" sz="4400" dirty="0" smtClean="0"/>
              <a:t>of the </a:t>
            </a:r>
            <a:r>
              <a:rPr lang="en-US" sz="4400" i="1" dirty="0" smtClean="0"/>
              <a:t>same physical </a:t>
            </a:r>
            <a:r>
              <a:rPr lang="en-US" sz="4400" dirty="0" smtClean="0"/>
              <a:t>data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3200400" y="3166279"/>
            <a:ext cx="2743200" cy="1474151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GraphX Unified</a:t>
            </a:r>
            <a:endParaRPr lang="en-US" sz="2800" dirty="0"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Representation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58000" y="2030259"/>
            <a:ext cx="1313374" cy="1398741"/>
            <a:chOff x="6490911" y="2293515"/>
            <a:chExt cx="1361000" cy="1449463"/>
          </a:xfrm>
        </p:grpSpPr>
        <p:cxnSp>
          <p:nvCxnSpPr>
            <p:cNvPr id="10" name="Straight Connector 9"/>
            <p:cNvCxnSpPr>
              <a:stCxn id="16" idx="5"/>
              <a:endCxn id="17" idx="1"/>
            </p:cNvCxnSpPr>
            <p:nvPr/>
          </p:nvCxnSpPr>
          <p:spPr>
            <a:xfrm>
              <a:off x="7160342" y="2912117"/>
              <a:ext cx="132322" cy="21384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8" idx="3"/>
              <a:endCxn id="17" idx="7"/>
            </p:cNvCxnSpPr>
            <p:nvPr/>
          </p:nvCxnSpPr>
          <p:spPr>
            <a:xfrm flipH="1">
              <a:off x="7453644" y="2961614"/>
              <a:ext cx="203949" cy="16435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0" idx="1"/>
              <a:endCxn id="17" idx="5"/>
            </p:cNvCxnSpPr>
            <p:nvPr/>
          </p:nvCxnSpPr>
          <p:spPr>
            <a:xfrm flipH="1" flipV="1">
              <a:off x="7453643" y="3286943"/>
              <a:ext cx="142686" cy="261716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5" idx="5"/>
              <a:endCxn id="19" idx="1"/>
            </p:cNvCxnSpPr>
            <p:nvPr/>
          </p:nvCxnSpPr>
          <p:spPr>
            <a:xfrm>
              <a:off x="6685229" y="3139774"/>
              <a:ext cx="275846" cy="35737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7" idx="3"/>
              <a:endCxn id="19" idx="7"/>
            </p:cNvCxnSpPr>
            <p:nvPr/>
          </p:nvCxnSpPr>
          <p:spPr>
            <a:xfrm flipH="1">
              <a:off x="7122053" y="3286943"/>
              <a:ext cx="170612" cy="210204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6490911" y="2945456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966024" y="2717798"/>
              <a:ext cx="227658" cy="22765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259325" y="3092625"/>
              <a:ext cx="227658" cy="2276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624253" y="2767295"/>
              <a:ext cx="227658" cy="22765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927735" y="3463807"/>
              <a:ext cx="227658" cy="22765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562990" y="3515320"/>
              <a:ext cx="227658" cy="227658"/>
            </a:xfrm>
            <a:prstGeom prst="ellipse">
              <a:avLst/>
            </a:prstGeom>
            <a:solidFill>
              <a:srgbClr val="9BBB5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6927735" y="2293515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22" name="Straight Connector 21"/>
            <p:cNvCxnSpPr>
              <a:stCxn id="21" idx="5"/>
              <a:endCxn id="18" idx="1"/>
            </p:cNvCxnSpPr>
            <p:nvPr/>
          </p:nvCxnSpPr>
          <p:spPr>
            <a:xfrm>
              <a:off x="7122053" y="2487833"/>
              <a:ext cx="535540" cy="3128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9" idx="6"/>
              <a:endCxn id="20" idx="2"/>
            </p:cNvCxnSpPr>
            <p:nvPr/>
          </p:nvCxnSpPr>
          <p:spPr>
            <a:xfrm>
              <a:off x="7155392" y="3577637"/>
              <a:ext cx="407597" cy="5151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473377" y="3502463"/>
            <a:ext cx="2082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Graph View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4339" y="3502463"/>
            <a:ext cx="189026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Table View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932859" y="1981200"/>
            <a:ext cx="1273220" cy="1447800"/>
            <a:chOff x="6748405" y="2362200"/>
            <a:chExt cx="1273220" cy="1447800"/>
          </a:xfrm>
        </p:grpSpPr>
        <p:sp>
          <p:nvSpPr>
            <p:cNvPr id="25" name="Folded Corner 24"/>
            <p:cNvSpPr/>
            <p:nvPr/>
          </p:nvSpPr>
          <p:spPr>
            <a:xfrm>
              <a:off x="6749847" y="2362200"/>
              <a:ext cx="1271778" cy="1447800"/>
            </a:xfrm>
            <a:prstGeom prst="foldedCorner">
              <a:avLst>
                <a:gd name="adj" fmla="val 1334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49848" y="279811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81467" y="279811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94853" y="2798119"/>
              <a:ext cx="313386" cy="25495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708239" y="279811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48405" y="2537530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080024" y="2537530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393410" y="2537530"/>
              <a:ext cx="313386" cy="25495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706796" y="2537530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748405" y="304457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080024" y="304457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393410" y="3044579"/>
              <a:ext cx="313386" cy="25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706796" y="304457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749848" y="3291834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081467" y="3291834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394853" y="3291834"/>
              <a:ext cx="313386" cy="254951"/>
            </a:xfrm>
            <a:prstGeom prst="rect">
              <a:avLst/>
            </a:prstGeom>
            <a:solidFill>
              <a:srgbClr val="FC9A99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08239" y="3291834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748405" y="355504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80024" y="355504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393410" y="3555049"/>
              <a:ext cx="313386" cy="25495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749849" y="2368737"/>
              <a:ext cx="1270334" cy="16879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971801" y="2209800"/>
            <a:ext cx="3190552" cy="1135230"/>
            <a:chOff x="3581400" y="3341571"/>
            <a:chExt cx="2286000" cy="1916229"/>
          </a:xfrm>
        </p:grpSpPr>
        <p:sp>
          <p:nvSpPr>
            <p:cNvPr id="62" name="Bent Arrow 61"/>
            <p:cNvSpPr/>
            <p:nvPr/>
          </p:nvSpPr>
          <p:spPr>
            <a:xfrm>
              <a:off x="4837120" y="3341571"/>
              <a:ext cx="1030280" cy="1911962"/>
            </a:xfrm>
            <a:prstGeom prst="ben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Bent Arrow 62"/>
            <p:cNvSpPr/>
            <p:nvPr/>
          </p:nvSpPr>
          <p:spPr>
            <a:xfrm flipH="1">
              <a:off x="3581400" y="3345838"/>
              <a:ext cx="1037334" cy="1911962"/>
            </a:xfrm>
            <a:prstGeom prst="ben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1" name="Title 5"/>
          <p:cNvSpPr txBox="1">
            <a:spLocks/>
          </p:cNvSpPr>
          <p:nvPr/>
        </p:nvSpPr>
        <p:spPr bwMode="auto">
          <a:xfrm>
            <a:off x="0" y="48768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 smtClean="0"/>
              <a:t>Each view has its own </a:t>
            </a:r>
            <a:r>
              <a:rPr lang="en-US" sz="4000" dirty="0" smtClean="0">
                <a:solidFill>
                  <a:srgbClr val="3366FF"/>
                </a:solidFill>
              </a:rPr>
              <a:t>operators </a:t>
            </a:r>
            <a:r>
              <a:rPr lang="en-US" sz="4000" dirty="0" smtClean="0"/>
              <a:t>that </a:t>
            </a:r>
            <a:br>
              <a:rPr lang="en-US" sz="4000" dirty="0" smtClean="0"/>
            </a:br>
            <a:r>
              <a:rPr lang="en-US" sz="4000" dirty="0" smtClean="0">
                <a:solidFill>
                  <a:srgbClr val="3366FF"/>
                </a:solidFill>
              </a:rPr>
              <a:t>exploit the semantics </a:t>
            </a:r>
            <a:r>
              <a:rPr lang="en-US" sz="4000" dirty="0" smtClean="0"/>
              <a:t>of the view </a:t>
            </a:r>
          </a:p>
          <a:p>
            <a:r>
              <a:rPr lang="en-US" sz="4000" dirty="0" smtClean="0"/>
              <a:t>to achieve </a:t>
            </a:r>
            <a:r>
              <a:rPr lang="en-US" sz="4000" dirty="0" smtClean="0">
                <a:solidFill>
                  <a:srgbClr val="3366FF"/>
                </a:solidFill>
              </a:rPr>
              <a:t>efficient execution</a:t>
            </a:r>
          </a:p>
        </p:txBody>
      </p:sp>
    </p:spTree>
    <p:extLst>
      <p:ext uri="{BB962C8B-B14F-4D97-AF65-F5344CB8AC3E}">
        <p14:creationId xmlns:p14="http://schemas.microsoft.com/office/powerpoint/2010/main" val="283740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Software Used for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Today’s Demos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Spark 1.0.1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JDK 1.6 (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http://www.oracle.com/technetwork/java/javase/downloads/index-jsp-138363.html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Scala IDE in Eclipse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8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View a Graph as a Table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188407"/>
              </p:ext>
            </p:extLst>
          </p:nvPr>
        </p:nvGraphicFramePr>
        <p:xfrm>
          <a:off x="4896425" y="1894820"/>
          <a:ext cx="1357777" cy="1981200"/>
        </p:xfrm>
        <a:graphic>
          <a:graphicData uri="http://schemas.openxmlformats.org/drawingml/2006/table">
            <a:tbl>
              <a:tblPr firstRow="1" bandRow="1"/>
              <a:tblGrid>
                <a:gridCol w="1357777"/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Istoica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1510"/>
              </p:ext>
            </p:extLst>
          </p:nvPr>
        </p:nvGraphicFramePr>
        <p:xfrm>
          <a:off x="4591625" y="4495800"/>
          <a:ext cx="2381250" cy="1981200"/>
        </p:xfrm>
        <a:graphic>
          <a:graphicData uri="http://schemas.openxmlformats.org/drawingml/2006/table">
            <a:tbl>
              <a:tblPr firstRow="1" bandRow="1"/>
              <a:tblGrid>
                <a:gridCol w="1096634"/>
                <a:gridCol w="128461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SrcId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DstId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istoica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6003"/>
              </p:ext>
            </p:extLst>
          </p:nvPr>
        </p:nvGraphicFramePr>
        <p:xfrm>
          <a:off x="7009374" y="4495800"/>
          <a:ext cx="1809750" cy="1981200"/>
        </p:xfrm>
        <a:graphic>
          <a:graphicData uri="http://schemas.openxmlformats.org/drawingml/2006/table">
            <a:tbl>
              <a:tblPr firstRow="1" bandRow="1"/>
              <a:tblGrid>
                <a:gridCol w="180975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Property (E)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Friend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Advisor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Coworker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PI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341"/>
              </p:ext>
            </p:extLst>
          </p:nvPr>
        </p:nvGraphicFramePr>
        <p:xfrm>
          <a:off x="6293903" y="1894820"/>
          <a:ext cx="2183922" cy="1981200"/>
        </p:xfrm>
        <a:graphic>
          <a:graphicData uri="http://schemas.openxmlformats.org/drawingml/2006/table">
            <a:tbl>
              <a:tblPr firstRow="1" bandRow="1"/>
              <a:tblGrid>
                <a:gridCol w="2183922"/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Property (V)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(Stu.,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Berk.)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(PstDoc,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Berk.)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Berk)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Berk)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685800" y="1766220"/>
            <a:ext cx="3087203" cy="3541931"/>
            <a:chOff x="5370997" y="1334869"/>
            <a:chExt cx="3087203" cy="3541931"/>
          </a:xfrm>
        </p:grpSpPr>
        <p:sp>
          <p:nvSpPr>
            <p:cNvPr id="6" name="Oval 5"/>
            <p:cNvSpPr/>
            <p:nvPr/>
          </p:nvSpPr>
          <p:spPr>
            <a:xfrm>
              <a:off x="5791200" y="23241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791200" y="4343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7622941" y="23241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F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7620000" y="4343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016859" y="2546691"/>
              <a:ext cx="1831741" cy="1857655"/>
              <a:chOff x="6030145" y="1792483"/>
              <a:chExt cx="1831741" cy="1857655"/>
            </a:xfrm>
          </p:grpSpPr>
          <p:cxnSp>
            <p:nvCxnSpPr>
              <p:cNvPr id="11" name="Straight Arrow Connector 10"/>
              <p:cNvCxnSpPr>
                <a:stCxn id="6" idx="4"/>
                <a:endCxn id="7" idx="0"/>
              </p:cNvCxnSpPr>
              <p:nvPr/>
            </p:nvCxnSpPr>
            <p:spPr>
              <a:xfrm>
                <a:off x="6030145" y="2021083"/>
                <a:ext cx="0" cy="15621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8" idx="2"/>
                <a:endCxn id="6" idx="6"/>
              </p:cNvCxnSpPr>
              <p:nvPr/>
            </p:nvCxnSpPr>
            <p:spPr>
              <a:xfrm flipH="1">
                <a:off x="6258745" y="1792483"/>
                <a:ext cx="137454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9" idx="0"/>
                <a:endCxn id="8" idx="4"/>
              </p:cNvCxnSpPr>
              <p:nvPr/>
            </p:nvCxnSpPr>
            <p:spPr>
              <a:xfrm flipV="1">
                <a:off x="7858945" y="2021083"/>
                <a:ext cx="2941" cy="15621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8" idx="3"/>
                <a:endCxn id="7" idx="7"/>
              </p:cNvCxnSpPr>
              <p:nvPr/>
            </p:nvCxnSpPr>
            <p:spPr>
              <a:xfrm flipH="1">
                <a:off x="6191790" y="1954128"/>
                <a:ext cx="1508451" cy="16960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5910122" y="2467255"/>
              <a:ext cx="2048155" cy="1152245"/>
              <a:chOff x="6135781" y="3305455"/>
              <a:chExt cx="2048155" cy="1152245"/>
            </a:xfrm>
          </p:grpSpPr>
          <p:sp>
            <p:nvSpPr>
              <p:cNvPr id="23" name="Can 22"/>
              <p:cNvSpPr/>
              <p:nvPr/>
            </p:nvSpPr>
            <p:spPr>
              <a:xfrm>
                <a:off x="7062298" y="33054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Can 23"/>
              <p:cNvSpPr/>
              <p:nvPr/>
            </p:nvSpPr>
            <p:spPr>
              <a:xfrm>
                <a:off x="7964581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Can 24"/>
              <p:cNvSpPr/>
              <p:nvPr/>
            </p:nvSpPr>
            <p:spPr>
              <a:xfrm>
                <a:off x="6135781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Can 25"/>
              <p:cNvSpPr/>
              <p:nvPr/>
            </p:nvSpPr>
            <p:spPr>
              <a:xfrm>
                <a:off x="7062298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6175141" y="2680230"/>
              <a:ext cx="2057400" cy="2196570"/>
              <a:chOff x="6400800" y="3518430"/>
              <a:chExt cx="2057400" cy="2196570"/>
            </a:xfrm>
          </p:grpSpPr>
          <p:sp>
            <p:nvSpPr>
              <p:cNvPr id="28" name="Can 27"/>
              <p:cNvSpPr/>
              <p:nvPr/>
            </p:nvSpPr>
            <p:spPr>
              <a:xfrm>
                <a:off x="6410045" y="351843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Can 29"/>
              <p:cNvSpPr/>
              <p:nvPr/>
            </p:nvSpPr>
            <p:spPr>
              <a:xfrm>
                <a:off x="8238845" y="351843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Can 30"/>
              <p:cNvSpPr/>
              <p:nvPr/>
            </p:nvSpPr>
            <p:spPr>
              <a:xfrm>
                <a:off x="6400800" y="5553355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Can 31"/>
              <p:cNvSpPr/>
              <p:nvPr/>
            </p:nvSpPr>
            <p:spPr>
              <a:xfrm>
                <a:off x="8229600" y="5553355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5370997" y="1334869"/>
              <a:ext cx="30872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Property Graph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909699" y="1371600"/>
            <a:ext cx="3382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Vertex Property Table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117540" y="3962400"/>
            <a:ext cx="300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Edge Property Table</a:t>
            </a:r>
          </a:p>
        </p:txBody>
      </p:sp>
    </p:spTree>
    <p:extLst>
      <p:ext uri="{BB962C8B-B14F-4D97-AF65-F5344CB8AC3E}">
        <p14:creationId xmlns:p14="http://schemas.microsoft.com/office/powerpoint/2010/main" val="203066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ounded Rectangle 321"/>
          <p:cNvSpPr/>
          <p:nvPr/>
        </p:nvSpPr>
        <p:spPr>
          <a:xfrm>
            <a:off x="152400" y="4520194"/>
            <a:ext cx="3755833" cy="21092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dirty="0" smtClean="0">
                <a:latin typeface="Gill Sans Light"/>
                <a:cs typeface="Gill Sans Light"/>
              </a:rPr>
              <a:t>Part.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21" name="Rounded Rectangle 320"/>
          <p:cNvSpPr/>
          <p:nvPr/>
        </p:nvSpPr>
        <p:spPr>
          <a:xfrm>
            <a:off x="152400" y="1853194"/>
            <a:ext cx="3755833" cy="21092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US" dirty="0" smtClean="0">
                <a:latin typeface="Gill Sans Light"/>
                <a:cs typeface="Gill Sans Light"/>
              </a:rPr>
              <a:t>Part. 1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237" name="Group 236"/>
          <p:cNvGrpSpPr/>
          <p:nvPr/>
        </p:nvGrpSpPr>
        <p:grpSpPr>
          <a:xfrm>
            <a:off x="4191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228600" y="2435052"/>
            <a:ext cx="3459480" cy="1756352"/>
            <a:chOff x="457200" y="2287562"/>
            <a:chExt cx="3459480" cy="1756352"/>
          </a:xfrm>
        </p:grpSpPr>
        <p:cxnSp>
          <p:nvCxnSpPr>
            <p:cNvPr id="137" name="Straight Connector 136"/>
            <p:cNvCxnSpPr/>
            <p:nvPr/>
          </p:nvCxnSpPr>
          <p:spPr>
            <a:xfrm flipH="1" flipV="1">
              <a:off x="762000" y="2619510"/>
              <a:ext cx="7620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1600200" y="2619510"/>
              <a:ext cx="9144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762000" y="2619510"/>
              <a:ext cx="1752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2514600" y="2619510"/>
              <a:ext cx="10668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57200" y="2287562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B</a:t>
              </a:r>
              <a:endParaRPr lang="en-US" sz="28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2209800" y="2287562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67" name="Oval 166"/>
            <p:cNvSpPr/>
            <p:nvPr/>
          </p:nvSpPr>
          <p:spPr>
            <a:xfrm>
              <a:off x="1234440" y="3723874"/>
              <a:ext cx="640080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0080"/>
                <a:gd name="connsiteY0" fmla="*/ 320040 h 320040"/>
                <a:gd name="connsiteX1" fmla="*/ 320040 w 640080"/>
                <a:gd name="connsiteY1" fmla="*/ 0 h 320040"/>
                <a:gd name="connsiteX2" fmla="*/ 640080 w 640080"/>
                <a:gd name="connsiteY2" fmla="*/ 320040 h 320040"/>
                <a:gd name="connsiteX3" fmla="*/ 0 w 640080"/>
                <a:gd name="connsiteY3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80" h="320040">
                  <a:moveTo>
                    <a:pt x="0" y="320040"/>
                  </a:moveTo>
                  <a:cubicBezTo>
                    <a:pt x="0" y="143287"/>
                    <a:pt x="143287" y="0"/>
                    <a:pt x="320040" y="0"/>
                  </a:cubicBezTo>
                  <a:cubicBezTo>
                    <a:pt x="496793" y="0"/>
                    <a:pt x="640080" y="143287"/>
                    <a:pt x="640080" y="320040"/>
                  </a:cubicBezTo>
                  <a:cubicBezTo>
                    <a:pt x="586740" y="373380"/>
                    <a:pt x="53340" y="373380"/>
                    <a:pt x="0" y="32004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A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9" name="Oval 166"/>
            <p:cNvSpPr/>
            <p:nvPr/>
          </p:nvSpPr>
          <p:spPr>
            <a:xfrm>
              <a:off x="3276600" y="3723874"/>
              <a:ext cx="640080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0080"/>
                <a:gd name="connsiteY0" fmla="*/ 320040 h 320040"/>
                <a:gd name="connsiteX1" fmla="*/ 320040 w 640080"/>
                <a:gd name="connsiteY1" fmla="*/ 0 h 320040"/>
                <a:gd name="connsiteX2" fmla="*/ 640080 w 640080"/>
                <a:gd name="connsiteY2" fmla="*/ 320040 h 320040"/>
                <a:gd name="connsiteX3" fmla="*/ 0 w 640080"/>
                <a:gd name="connsiteY3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80" h="320040">
                  <a:moveTo>
                    <a:pt x="0" y="320040"/>
                  </a:moveTo>
                  <a:cubicBezTo>
                    <a:pt x="0" y="143287"/>
                    <a:pt x="143287" y="0"/>
                    <a:pt x="320040" y="0"/>
                  </a:cubicBezTo>
                  <a:cubicBezTo>
                    <a:pt x="496793" y="0"/>
                    <a:pt x="640080" y="143287"/>
                    <a:pt x="640080" y="320040"/>
                  </a:cubicBezTo>
                  <a:cubicBezTo>
                    <a:pt x="586740" y="373380"/>
                    <a:pt x="53340" y="373380"/>
                    <a:pt x="0" y="32004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D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1" name="Can 170"/>
            <p:cNvSpPr/>
            <p:nvPr/>
          </p:nvSpPr>
          <p:spPr>
            <a:xfrm>
              <a:off x="1447800" y="2474194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2" name="Can 171"/>
            <p:cNvSpPr/>
            <p:nvPr/>
          </p:nvSpPr>
          <p:spPr>
            <a:xfrm>
              <a:off x="944880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3" name="Can 172"/>
            <p:cNvSpPr/>
            <p:nvPr/>
          </p:nvSpPr>
          <p:spPr>
            <a:xfrm>
              <a:off x="1905000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7" name="Can 176"/>
            <p:cNvSpPr/>
            <p:nvPr/>
          </p:nvSpPr>
          <p:spPr>
            <a:xfrm>
              <a:off x="2967642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228600" y="4186090"/>
            <a:ext cx="3460552" cy="1862296"/>
            <a:chOff x="457200" y="4038600"/>
            <a:chExt cx="3460552" cy="1862296"/>
          </a:xfrm>
        </p:grpSpPr>
        <p:cxnSp>
          <p:nvCxnSpPr>
            <p:cNvPr id="143" name="Straight Connector 142"/>
            <p:cNvCxnSpPr/>
            <p:nvPr/>
          </p:nvCxnSpPr>
          <p:spPr>
            <a:xfrm flipH="1">
              <a:off x="2514600" y="4181074"/>
              <a:ext cx="1066800" cy="1402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1600200" y="4181074"/>
              <a:ext cx="914400" cy="1402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762000" y="4181074"/>
              <a:ext cx="762000" cy="14630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762000" y="5583154"/>
              <a:ext cx="1752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>
            <a:xfrm>
              <a:off x="457200" y="5260816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F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2209800" y="5260816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E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1232360" y="4038600"/>
              <a:ext cx="648976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8976"/>
                <a:gd name="connsiteY0" fmla="*/ 0 h 320040"/>
                <a:gd name="connsiteX1" fmla="*/ 640080 w 648976"/>
                <a:gd name="connsiteY1" fmla="*/ 0 h 320040"/>
                <a:gd name="connsiteX2" fmla="*/ 320040 w 648976"/>
                <a:gd name="connsiteY2" fmla="*/ 320040 h 320040"/>
                <a:gd name="connsiteX3" fmla="*/ 0 w 648976"/>
                <a:gd name="connsiteY3" fmla="*/ 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976" h="320040">
                  <a:moveTo>
                    <a:pt x="0" y="0"/>
                  </a:moveTo>
                  <a:cubicBezTo>
                    <a:pt x="53340" y="-53340"/>
                    <a:pt x="586740" y="-53340"/>
                    <a:pt x="640080" y="0"/>
                  </a:cubicBezTo>
                  <a:cubicBezTo>
                    <a:pt x="693420" y="53340"/>
                    <a:pt x="496793" y="320040"/>
                    <a:pt x="320040" y="320040"/>
                  </a:cubicBezTo>
                  <a:cubicBezTo>
                    <a:pt x="143287" y="320040"/>
                    <a:pt x="0" y="17675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9144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A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0" name="Oval 167"/>
            <p:cNvSpPr/>
            <p:nvPr/>
          </p:nvSpPr>
          <p:spPr>
            <a:xfrm>
              <a:off x="3268776" y="4051266"/>
              <a:ext cx="648976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8976"/>
                <a:gd name="connsiteY0" fmla="*/ 0 h 320040"/>
                <a:gd name="connsiteX1" fmla="*/ 640080 w 648976"/>
                <a:gd name="connsiteY1" fmla="*/ 0 h 320040"/>
                <a:gd name="connsiteX2" fmla="*/ 320040 w 648976"/>
                <a:gd name="connsiteY2" fmla="*/ 320040 h 320040"/>
                <a:gd name="connsiteX3" fmla="*/ 0 w 648976"/>
                <a:gd name="connsiteY3" fmla="*/ 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976" h="320040">
                  <a:moveTo>
                    <a:pt x="0" y="0"/>
                  </a:moveTo>
                  <a:cubicBezTo>
                    <a:pt x="53340" y="-53340"/>
                    <a:pt x="586740" y="-53340"/>
                    <a:pt x="640080" y="0"/>
                  </a:cubicBezTo>
                  <a:cubicBezTo>
                    <a:pt x="693420" y="53340"/>
                    <a:pt x="496793" y="320040"/>
                    <a:pt x="320040" y="320040"/>
                  </a:cubicBezTo>
                  <a:cubicBezTo>
                    <a:pt x="143287" y="320040"/>
                    <a:pt x="0" y="17675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9144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D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4" name="Can 173"/>
            <p:cNvSpPr/>
            <p:nvPr/>
          </p:nvSpPr>
          <p:spPr>
            <a:xfrm>
              <a:off x="1427867" y="5477712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5" name="Can 174"/>
            <p:cNvSpPr/>
            <p:nvPr/>
          </p:nvSpPr>
          <p:spPr>
            <a:xfrm>
              <a:off x="990600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6" name="Can 175"/>
            <p:cNvSpPr/>
            <p:nvPr/>
          </p:nvSpPr>
          <p:spPr>
            <a:xfrm>
              <a:off x="1905000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8" name="Can 177"/>
            <p:cNvSpPr/>
            <p:nvPr/>
          </p:nvSpPr>
          <p:spPr>
            <a:xfrm>
              <a:off x="2967642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/>
          <a:lstStyle/>
          <a:p>
            <a:r>
              <a:rPr lang="en-US" sz="4400" dirty="0" smtClean="0"/>
              <a:t>Distributed Graphs as Tables (RDDs)</a:t>
            </a:r>
            <a:endParaRPr lang="en-US" sz="4400" dirty="0"/>
          </a:p>
        </p:txBody>
      </p:sp>
      <p:sp>
        <p:nvSpPr>
          <p:cNvPr id="130" name="Oval 129"/>
          <p:cNvSpPr/>
          <p:nvPr/>
        </p:nvSpPr>
        <p:spPr>
          <a:xfrm>
            <a:off x="3048000" y="3871364"/>
            <a:ext cx="640080" cy="64008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444221" y="1219200"/>
            <a:ext cx="2119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Property Graph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188" name="Group 187"/>
          <p:cNvGrpSpPr/>
          <p:nvPr/>
        </p:nvGrpSpPr>
        <p:grpSpPr>
          <a:xfrm>
            <a:off x="228600" y="2432094"/>
            <a:ext cx="685800" cy="695437"/>
            <a:chOff x="5334000" y="1751701"/>
            <a:chExt cx="685800" cy="695437"/>
          </a:xfrm>
        </p:grpSpPr>
        <p:sp>
          <p:nvSpPr>
            <p:cNvPr id="189" name="Oval 188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0" name="Can 189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981200" y="2435057"/>
            <a:ext cx="685800" cy="695437"/>
            <a:chOff x="5334000" y="1751701"/>
            <a:chExt cx="685800" cy="695437"/>
          </a:xfrm>
        </p:grpSpPr>
        <p:sp>
          <p:nvSpPr>
            <p:cNvPr id="192" name="Oval 191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3" name="Can 192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057316" y="3873662"/>
            <a:ext cx="685800" cy="695437"/>
            <a:chOff x="5334000" y="1751701"/>
            <a:chExt cx="685800" cy="695437"/>
          </a:xfrm>
        </p:grpSpPr>
        <p:sp>
          <p:nvSpPr>
            <p:cNvPr id="195" name="Oval 194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6" name="Can 195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981200" y="5408306"/>
            <a:ext cx="685800" cy="695437"/>
            <a:chOff x="5334000" y="1751701"/>
            <a:chExt cx="685800" cy="695437"/>
          </a:xfrm>
        </p:grpSpPr>
        <p:sp>
          <p:nvSpPr>
            <p:cNvPr id="198" name="Oval 197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9" name="Can 198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01" name="Oval 200"/>
          <p:cNvSpPr/>
          <p:nvPr/>
        </p:nvSpPr>
        <p:spPr>
          <a:xfrm>
            <a:off x="1003760" y="3866050"/>
            <a:ext cx="640080" cy="64008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1000305" y="3866050"/>
            <a:ext cx="685800" cy="695437"/>
            <a:chOff x="5334000" y="1751701"/>
            <a:chExt cx="685800" cy="695437"/>
          </a:xfrm>
        </p:grpSpPr>
        <p:sp>
          <p:nvSpPr>
            <p:cNvPr id="186" name="Oval 185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87" name="Can 186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228600" y="5408306"/>
            <a:ext cx="685800" cy="695437"/>
            <a:chOff x="5334000" y="1751701"/>
            <a:chExt cx="685800" cy="695437"/>
          </a:xfrm>
        </p:grpSpPr>
        <p:sp>
          <p:nvSpPr>
            <p:cNvPr id="203" name="Oval 202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4" name="Can 203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267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20321068" flipH="1">
            <a:off x="3711664" y="3779337"/>
            <a:ext cx="113443" cy="478708"/>
            <a:chOff x="2622553" y="5181600"/>
            <a:chExt cx="144462" cy="609600"/>
          </a:xfrm>
        </p:grpSpPr>
        <p:sp>
          <p:nvSpPr>
            <p:cNvPr id="75" name="Right Triangle 74"/>
            <p:cNvSpPr/>
            <p:nvPr/>
          </p:nvSpPr>
          <p:spPr>
            <a:xfrm rot="10800000" flipH="1">
              <a:off x="2622553" y="5599113"/>
              <a:ext cx="144462" cy="192087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6" name="Can 75"/>
            <p:cNvSpPr/>
            <p:nvPr/>
          </p:nvSpPr>
          <p:spPr>
            <a:xfrm>
              <a:off x="2651126" y="5181600"/>
              <a:ext cx="76198" cy="457200"/>
            </a:xfrm>
            <a:prstGeom prst="can">
              <a:avLst>
                <a:gd name="adj" fmla="val 4583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7391400" y="990600"/>
            <a:ext cx="1600200" cy="5779852"/>
            <a:chOff x="7391400" y="990600"/>
            <a:chExt cx="1600200" cy="5779852"/>
          </a:xfrm>
        </p:grpSpPr>
        <p:grpSp>
          <p:nvGrpSpPr>
            <p:cNvPr id="240" name="Group 239"/>
            <p:cNvGrpSpPr/>
            <p:nvPr/>
          </p:nvGrpSpPr>
          <p:grpSpPr>
            <a:xfrm>
              <a:off x="7391400" y="990600"/>
              <a:ext cx="1600200" cy="5779852"/>
              <a:chOff x="4191000" y="1143000"/>
              <a:chExt cx="1752600" cy="5562600"/>
            </a:xfrm>
          </p:grpSpPr>
          <p:sp>
            <p:nvSpPr>
              <p:cNvPr id="242" name="Rectangle 241"/>
              <p:cNvSpPr/>
              <p:nvPr/>
            </p:nvSpPr>
            <p:spPr>
              <a:xfrm>
                <a:off x="4191000" y="1143000"/>
                <a:ext cx="1752600" cy="55626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1" name="TextBox 240"/>
              <p:cNvSpPr txBox="1"/>
              <p:nvPr/>
            </p:nvSpPr>
            <p:spPr>
              <a:xfrm>
                <a:off x="4191000" y="1220272"/>
                <a:ext cx="1752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Edge Table </a:t>
                </a:r>
              </a:p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(RDD)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296" name="Rounded Rectangle 295"/>
            <p:cNvSpPr/>
            <p:nvPr/>
          </p:nvSpPr>
          <p:spPr>
            <a:xfrm>
              <a:off x="7487492" y="1924484"/>
              <a:ext cx="1408016" cy="2337806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7" name="Rounded Rectangle 296"/>
            <p:cNvSpPr/>
            <p:nvPr/>
          </p:nvSpPr>
          <p:spPr>
            <a:xfrm>
              <a:off x="7487492" y="4367794"/>
              <a:ext cx="1408016" cy="2337806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9" name="Group 318"/>
            <p:cNvGrpSpPr/>
            <p:nvPr/>
          </p:nvGrpSpPr>
          <p:grpSpPr>
            <a:xfrm>
              <a:off x="7561997" y="1981200"/>
              <a:ext cx="1259006" cy="4648200"/>
              <a:chOff x="7581878" y="1981200"/>
              <a:chExt cx="1259006" cy="464820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7581878" y="1981200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46" name="Straight Connector 245"/>
                <p:cNvCxnSpPr>
                  <a:stCxn id="256" idx="6"/>
                  <a:endCxn id="257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Can 251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56" name="Oval 255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57" name="Oval 256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B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7581878" y="2563342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62" name="Straight Connector 261"/>
                <p:cNvCxnSpPr>
                  <a:stCxn id="264" idx="6"/>
                  <a:endCxn id="26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3" name="Can 26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7581878" y="3727626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67" name="Straight Connector 266"/>
                <p:cNvCxnSpPr>
                  <a:stCxn id="269" idx="6"/>
                  <a:endCxn id="27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8" name="Can 26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9" name="Oval 26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D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7581878" y="3145484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72" name="Straight Connector 271"/>
                <p:cNvCxnSpPr>
                  <a:stCxn id="274" idx="6"/>
                  <a:endCxn id="27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Can 27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B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5" name="Oval 27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76" name="Group 275"/>
              <p:cNvGrpSpPr/>
              <p:nvPr/>
            </p:nvGrpSpPr>
            <p:grpSpPr>
              <a:xfrm>
                <a:off x="7581878" y="4462168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77" name="Straight Connector 276"/>
                <p:cNvCxnSpPr>
                  <a:stCxn id="279" idx="6"/>
                  <a:endCxn id="28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Can 27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9" name="Oval 27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0" name="Oval 27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81" name="Group 280"/>
              <p:cNvGrpSpPr/>
              <p:nvPr/>
            </p:nvGrpSpPr>
            <p:grpSpPr>
              <a:xfrm>
                <a:off x="7581878" y="5044310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82" name="Straight Connector 281"/>
                <p:cNvCxnSpPr>
                  <a:stCxn id="284" idx="6"/>
                  <a:endCxn id="28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3" name="Can 28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4" name="Oval 28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5" name="Oval 28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F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86" name="Group 285"/>
              <p:cNvGrpSpPr/>
              <p:nvPr/>
            </p:nvGrpSpPr>
            <p:grpSpPr>
              <a:xfrm>
                <a:off x="7581878" y="6208593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87" name="Straight Connector 286"/>
                <p:cNvCxnSpPr>
                  <a:stCxn id="289" idx="6"/>
                  <a:endCxn id="29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Can 28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9" name="Oval 28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90" name="Oval 28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F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7581878" y="5626452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92" name="Straight Connector 291"/>
                <p:cNvCxnSpPr>
                  <a:stCxn id="294" idx="6"/>
                  <a:endCxn id="29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Can 29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94" name="Oval 29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</a:p>
              </p:txBody>
            </p:sp>
            <p:sp>
              <p:nvSpPr>
                <p:cNvPr id="295" name="Oval 29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D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</p:grpSp>
      <p:grpSp>
        <p:nvGrpSpPr>
          <p:cNvPr id="224" name="Group 223"/>
          <p:cNvGrpSpPr/>
          <p:nvPr/>
        </p:nvGrpSpPr>
        <p:grpSpPr>
          <a:xfrm>
            <a:off x="4615571" y="2357290"/>
            <a:ext cx="450864" cy="4284613"/>
            <a:chOff x="4844171" y="2209800"/>
            <a:chExt cx="450864" cy="4284613"/>
          </a:xfrm>
        </p:grpSpPr>
        <p:sp>
          <p:nvSpPr>
            <p:cNvPr id="207" name="Oval 20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8" name="Can 20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0" name="Oval 209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1" name="Can 210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4" name="Can 213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6" name="Oval 215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7" name="Can 216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0" name="Can 219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2" name="Oval 221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3" name="Can 222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5791200" y="995707"/>
            <a:ext cx="1295400" cy="5791052"/>
            <a:chOff x="5791200" y="990600"/>
            <a:chExt cx="1295400" cy="5791052"/>
          </a:xfrm>
        </p:grpSpPr>
        <p:grpSp>
          <p:nvGrpSpPr>
            <p:cNvPr id="356" name="Group 355"/>
            <p:cNvGrpSpPr/>
            <p:nvPr/>
          </p:nvGrpSpPr>
          <p:grpSpPr>
            <a:xfrm>
              <a:off x="5791200" y="990600"/>
              <a:ext cx="1295400" cy="5791052"/>
              <a:chOff x="4191000" y="1138090"/>
              <a:chExt cx="1752600" cy="5567510"/>
            </a:xfrm>
          </p:grpSpPr>
          <p:sp>
            <p:nvSpPr>
              <p:cNvPr id="357" name="Rectangle 356"/>
              <p:cNvSpPr/>
              <p:nvPr/>
            </p:nvSpPr>
            <p:spPr>
              <a:xfrm>
                <a:off x="4191000" y="1143000"/>
                <a:ext cx="1752600" cy="55626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8" name="TextBox 357"/>
              <p:cNvSpPr txBox="1"/>
              <p:nvPr/>
            </p:nvSpPr>
            <p:spPr>
              <a:xfrm>
                <a:off x="4191000" y="1138090"/>
                <a:ext cx="1752600" cy="1153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Routing</a:t>
                </a:r>
              </a:p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T</a:t>
                </a: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able (RDD)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5867400" y="2281090"/>
              <a:ext cx="1143000" cy="4424510"/>
              <a:chOff x="4495800" y="2133600"/>
              <a:chExt cx="1143000" cy="4424510"/>
            </a:xfrm>
          </p:grpSpPr>
          <p:sp>
            <p:nvSpPr>
              <p:cNvPr id="360" name="Rounded Rectangle 359"/>
              <p:cNvSpPr/>
              <p:nvPr/>
            </p:nvSpPr>
            <p:spPr>
              <a:xfrm>
                <a:off x="4495800" y="2133600"/>
                <a:ext cx="1143000" cy="2181078"/>
              </a:xfrm>
              <a:prstGeom prst="roundRect">
                <a:avLst>
                  <a:gd name="adj" fmla="val 12081"/>
                </a:avLst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Rounded Rectangle 360"/>
              <p:cNvSpPr/>
              <p:nvPr/>
            </p:nvSpPr>
            <p:spPr>
              <a:xfrm>
                <a:off x="4495800" y="4424510"/>
                <a:ext cx="1143000" cy="2133600"/>
              </a:xfrm>
              <a:prstGeom prst="roundRect">
                <a:avLst>
                  <a:gd name="adj" fmla="val 12081"/>
                </a:avLst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3" name="Oval 362"/>
            <p:cNvSpPr/>
            <p:nvPr/>
          </p:nvSpPr>
          <p:spPr>
            <a:xfrm>
              <a:off x="5979994" y="312277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65" name="Oval 364"/>
            <p:cNvSpPr/>
            <p:nvPr/>
          </p:nvSpPr>
          <p:spPr>
            <a:xfrm>
              <a:off x="5979994" y="388825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67" name="Oval 366"/>
            <p:cNvSpPr/>
            <p:nvPr/>
          </p:nvSpPr>
          <p:spPr>
            <a:xfrm>
              <a:off x="5979994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69" name="Oval 368"/>
            <p:cNvSpPr/>
            <p:nvPr/>
          </p:nvSpPr>
          <p:spPr>
            <a:xfrm>
              <a:off x="5979994" y="541922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71" name="Oval 370"/>
            <p:cNvSpPr/>
            <p:nvPr/>
          </p:nvSpPr>
          <p:spPr>
            <a:xfrm>
              <a:off x="5979994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73" name="Oval 372"/>
            <p:cNvSpPr/>
            <p:nvPr/>
          </p:nvSpPr>
          <p:spPr>
            <a:xfrm>
              <a:off x="5979994" y="618470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6453336" y="318010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 smtClean="0">
                  <a:latin typeface="Corbel"/>
                  <a:cs typeface="Corbel"/>
                </a:rPr>
                <a:t>1</a:t>
              </a:r>
              <a:endParaRPr lang="en-US" dirty="0">
                <a:latin typeface="Corbel"/>
                <a:cs typeface="Corbel"/>
              </a:endParaRPr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6453336" y="546610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>
                  <a:latin typeface="Corbel"/>
                  <a:cs typeface="Corbel"/>
                </a:rPr>
                <a:t>2</a:t>
              </a:r>
            </a:p>
          </p:txBody>
        </p:sp>
        <p:grpSp>
          <p:nvGrpSpPr>
            <p:cNvPr id="381" name="Group 380"/>
            <p:cNvGrpSpPr/>
            <p:nvPr/>
          </p:nvGrpSpPr>
          <p:grpSpPr>
            <a:xfrm>
              <a:off x="6453336" y="2418101"/>
              <a:ext cx="480864" cy="325099"/>
              <a:chOff x="9653736" y="3827467"/>
              <a:chExt cx="480864" cy="325099"/>
            </a:xfrm>
          </p:grpSpPr>
          <p:sp>
            <p:nvSpPr>
              <p:cNvPr id="382" name="Rectangle 381"/>
              <p:cNvSpPr/>
              <p:nvPr/>
            </p:nvSpPr>
            <p:spPr>
              <a:xfrm>
                <a:off x="9653736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 smtClean="0">
                    <a:latin typeface="Corbel"/>
                    <a:cs typeface="Corbel"/>
                  </a:rPr>
                  <a:t>1</a:t>
                </a:r>
                <a:endParaRPr lang="en-US" dirty="0">
                  <a:latin typeface="Corbel"/>
                  <a:cs typeface="Corbel"/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9906000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>
                    <a:latin typeface="Corbel"/>
                    <a:cs typeface="Corbel"/>
                  </a:rPr>
                  <a:t>2</a:t>
                </a: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6453336" y="4708929"/>
              <a:ext cx="480864" cy="325099"/>
              <a:chOff x="9653736" y="3827467"/>
              <a:chExt cx="480864" cy="325099"/>
            </a:xfrm>
          </p:grpSpPr>
          <p:sp>
            <p:nvSpPr>
              <p:cNvPr id="385" name="Rectangle 384"/>
              <p:cNvSpPr/>
              <p:nvPr/>
            </p:nvSpPr>
            <p:spPr>
              <a:xfrm>
                <a:off x="9653736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 smtClean="0">
                    <a:latin typeface="Corbel"/>
                    <a:cs typeface="Corbel"/>
                  </a:rPr>
                  <a:t>1</a:t>
                </a:r>
                <a:endParaRPr lang="en-US" dirty="0">
                  <a:latin typeface="Corbel"/>
                  <a:cs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9906000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>
                    <a:latin typeface="Corbel"/>
                    <a:cs typeface="Corbel"/>
                  </a:rPr>
                  <a:t>2</a:t>
                </a:r>
              </a:p>
            </p:txBody>
          </p:sp>
        </p:grpSp>
        <p:sp>
          <p:nvSpPr>
            <p:cNvPr id="387" name="Rectangle 386"/>
            <p:cNvSpPr/>
            <p:nvPr/>
          </p:nvSpPr>
          <p:spPr>
            <a:xfrm>
              <a:off x="6453336" y="393719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 smtClean="0">
                  <a:latin typeface="Corbel"/>
                  <a:cs typeface="Corbel"/>
                </a:rPr>
                <a:t>1</a:t>
              </a:r>
              <a:endParaRPr lang="en-US" dirty="0">
                <a:latin typeface="Corbel"/>
                <a:cs typeface="Corbel"/>
              </a:endParaRPr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6453336" y="6248400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>
                  <a:latin typeface="Corbel"/>
                  <a:cs typeface="Corbel"/>
                </a:rPr>
                <a:t>2</a:t>
              </a:r>
            </a:p>
          </p:txBody>
        </p:sp>
      </p:grpSp>
      <p:grpSp>
        <p:nvGrpSpPr>
          <p:cNvPr id="355" name="Group 354"/>
          <p:cNvGrpSpPr/>
          <p:nvPr/>
        </p:nvGrpSpPr>
        <p:grpSpPr>
          <a:xfrm>
            <a:off x="5066435" y="2621684"/>
            <a:ext cx="2421057" cy="3797313"/>
            <a:chOff x="5066435" y="2621684"/>
            <a:chExt cx="2421057" cy="3797313"/>
          </a:xfrm>
        </p:grpSpPr>
        <p:cxnSp>
          <p:nvCxnSpPr>
            <p:cNvPr id="326" name="Straight Arrow Connector 325"/>
            <p:cNvCxnSpPr/>
            <p:nvPr/>
          </p:nvCxnSpPr>
          <p:spPr>
            <a:xfrm>
              <a:off x="5066435" y="2850284"/>
              <a:ext cx="2421057" cy="230341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 flipV="1">
              <a:off x="5066435" y="2850284"/>
              <a:ext cx="2421057" cy="5056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endCxn id="296" idx="1"/>
            </p:cNvCxnSpPr>
            <p:nvPr/>
          </p:nvCxnSpPr>
          <p:spPr>
            <a:xfrm flipV="1">
              <a:off x="5066435" y="3093387"/>
              <a:ext cx="2421057" cy="97222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/>
            <p:nvPr/>
          </p:nvCxnSpPr>
          <p:spPr>
            <a:xfrm>
              <a:off x="5066435" y="2621684"/>
              <a:ext cx="242105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5066435" y="4876800"/>
              <a:ext cx="2421057" cy="5055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 flipV="1">
              <a:off x="5066435" y="3355888"/>
              <a:ext cx="2421057" cy="136851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5071971" y="5626452"/>
              <a:ext cx="24155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 flipV="1">
              <a:off x="5071971" y="5853802"/>
              <a:ext cx="2415521" cy="5651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0" name="TextBox 389"/>
          <p:cNvSpPr txBox="1"/>
          <p:nvPr/>
        </p:nvSpPr>
        <p:spPr>
          <a:xfrm>
            <a:off x="313121" y="4000503"/>
            <a:ext cx="3131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2D Vertex Cut Heuristic</a:t>
            </a:r>
          </a:p>
        </p:txBody>
      </p:sp>
    </p:spTree>
    <p:extLst>
      <p:ext uri="{BB962C8B-B14F-4D97-AF65-F5344CB8AC3E}">
        <p14:creationId xmlns:p14="http://schemas.microsoft.com/office/powerpoint/2010/main" val="216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4459E-6 1.34321E-6 L 0.3782 -0.237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10" y="-11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0639E-6 -4.06207E-6 L 0.46258 0.082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9" y="414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5848E-6 2.76054E-6 L 0.27088 0.193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4" y="96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1387E-6 3.39972E-6 L 0.15316 0.0949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8" y="474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5848E-6 -2.8717E-6 L 0.27921 -0.017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61" y="-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0639E-6 -2.8717E-6 L 0.46258 0.093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9" y="46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25421E-7 -2.59379E-6 L -0.39278 -2.59379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39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134E-6 -3.75174E-7 L -3.31134E-6 0.075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252E-6 -6.54006E-6 L 4.50252E-6 -0.06693 " pathEditMode="relative" ptsTypes="AA">
                                      <p:cBhvr>
                                        <p:cTn id="56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animBg="1"/>
      <p:bldP spid="321" grpId="0" animBg="1"/>
      <p:bldP spid="130" grpId="0" animBg="1"/>
      <p:bldP spid="201" grpId="0" animBg="1"/>
      <p:bldP spid="39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1676400"/>
            <a:ext cx="9144000" cy="3352799"/>
          </a:xfrm>
        </p:spPr>
        <p:txBody>
          <a:bodyPr>
            <a:noAutofit/>
          </a:bodyPr>
          <a:lstStyle/>
          <a:p>
            <a:r>
              <a:rPr lang="en-US" sz="4800" i="1" dirty="0" smtClean="0">
                <a:latin typeface="Gill Sans Light"/>
                <a:cs typeface="Gill Sans Light"/>
              </a:rPr>
              <a:t>By exploiting </a:t>
            </a:r>
            <a:r>
              <a:rPr lang="en-US" sz="4800" b="1" i="1" dirty="0" smtClean="0">
                <a:solidFill>
                  <a:schemeClr val="accent2"/>
                </a:solidFill>
                <a:latin typeface="Gill Sans Light"/>
                <a:cs typeface="Gill Sans Light"/>
              </a:rPr>
              <a:t>graph-structure</a:t>
            </a:r>
            <a:r>
              <a:rPr lang="en-US" sz="4800" i="1" dirty="0" smtClean="0">
                <a:latin typeface="Gill Sans Light"/>
                <a:cs typeface="Gill Sans Light"/>
              </a:rPr>
              <a:t/>
            </a:r>
            <a:br>
              <a:rPr lang="en-US" sz="4800" i="1" dirty="0" smtClean="0">
                <a:latin typeface="Gill Sans Light"/>
                <a:cs typeface="Gill Sans Light"/>
              </a:rPr>
            </a:br>
            <a:r>
              <a:rPr lang="en-US" sz="4800" i="1" dirty="0" smtClean="0">
                <a:latin typeface="Gill Sans Light"/>
                <a:cs typeface="Gill Sans Light"/>
              </a:rPr>
              <a:t>Graph-Parallel systems </a:t>
            </a:r>
            <a:br>
              <a:rPr lang="en-US" sz="4800" i="1" dirty="0" smtClean="0">
                <a:latin typeface="Gill Sans Light"/>
                <a:cs typeface="Gill Sans Light"/>
              </a:rPr>
            </a:br>
            <a:r>
              <a:rPr lang="en-US" sz="4800" i="1" dirty="0" smtClean="0">
                <a:latin typeface="Gill Sans Light"/>
                <a:cs typeface="Gill Sans Light"/>
              </a:rPr>
              <a:t>can be </a:t>
            </a:r>
            <a:r>
              <a:rPr lang="en-US" sz="4800" b="1" i="1" dirty="0" smtClean="0">
                <a:solidFill>
                  <a:srgbClr val="C0504D"/>
                </a:solidFill>
                <a:latin typeface="Gill Sans Light"/>
                <a:cs typeface="Gill Sans Light"/>
              </a:rPr>
              <a:t>orders-of-magnitude faster</a:t>
            </a:r>
            <a:r>
              <a:rPr lang="en-US" sz="4800" i="1" dirty="0" smtClean="0">
                <a:latin typeface="Gill Sans Light"/>
                <a:cs typeface="Gill Sans Light"/>
              </a:rPr>
              <a:t>.</a:t>
            </a:r>
            <a:endParaRPr lang="en-US" sz="4800" i="1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24000" y="1828800"/>
            <a:ext cx="6102082" cy="1270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prstClr val="black"/>
                </a:solidFill>
                <a:latin typeface="Gill Sans Light"/>
                <a:cs typeface="Gill Sans Light"/>
              </a:rPr>
              <a:t>Counted: 34.8 Billion Triangles</a:t>
            </a:r>
            <a:endParaRPr lang="en-US" sz="3200" b="1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1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Gill Sans"/>
                <a:cs typeface="Gill Sans"/>
              </a:rPr>
              <a:t>Triangle Counting </a:t>
            </a:r>
            <a:r>
              <a:rPr lang="en-US" dirty="0" smtClean="0">
                <a:latin typeface="Gill Sans"/>
                <a:cs typeface="Gill Sans"/>
              </a:rPr>
              <a:t>on Twitter</a:t>
            </a:r>
            <a:endParaRPr lang="en-US" dirty="0">
              <a:latin typeface="Gill Sans"/>
              <a:cs typeface="Gill San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53614" y="4343400"/>
            <a:ext cx="5223848" cy="1347519"/>
            <a:chOff x="696072" y="4315361"/>
            <a:chExt cx="5223848" cy="1347519"/>
          </a:xfrm>
        </p:grpSpPr>
        <p:sp>
          <p:nvSpPr>
            <p:cNvPr id="94" name="Rectangle 93"/>
            <p:cNvSpPr/>
            <p:nvPr/>
          </p:nvSpPr>
          <p:spPr>
            <a:xfrm>
              <a:off x="2895600" y="4474160"/>
              <a:ext cx="45719" cy="1188720"/>
            </a:xfrm>
            <a:prstGeom prst="rect">
              <a:avLst/>
            </a:prstGeom>
            <a:scene3d>
              <a:camera prst="obliqueTopRight"/>
              <a:lightRig rig="threePt" dir="t"/>
            </a:scene3d>
            <a:sp3d extrusionH="952500" contourW="12700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219792" y="4315361"/>
              <a:ext cx="270012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000" b="1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64 Machines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000" b="1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15 Seconds</a:t>
              </a:r>
              <a:endParaRPr lang="en-US" sz="4000" b="1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96072" y="4684692"/>
              <a:ext cx="20371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dirty="0" smtClean="0">
                  <a:ln w="3175">
                    <a:solidFill>
                      <a:prstClr val="black"/>
                    </a:solidFill>
                  </a:ln>
                  <a:solidFill>
                    <a:srgbClr val="F79646"/>
                  </a:solidFill>
                  <a:latin typeface="Calibri"/>
                  <a:ea typeface="+mn-ea"/>
                  <a:cs typeface="Calibri"/>
                </a:rPr>
                <a:t>GraphLab</a:t>
              </a:r>
              <a:endParaRPr lang="en-US" sz="3600" b="1" dirty="0">
                <a:ln w="3175">
                  <a:solidFill>
                    <a:prstClr val="black"/>
                  </a:solidFill>
                </a:ln>
                <a:solidFill>
                  <a:srgbClr val="F79646"/>
                </a:solidFill>
                <a:latin typeface="Calibri"/>
                <a:ea typeface="+mn-ea"/>
                <a:cs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65276" y="3124200"/>
            <a:ext cx="7902866" cy="1188720"/>
            <a:chOff x="707734" y="3096161"/>
            <a:chExt cx="7902866" cy="1188720"/>
          </a:xfrm>
        </p:grpSpPr>
        <p:sp>
          <p:nvSpPr>
            <p:cNvPr id="98" name="Rectangle 97"/>
            <p:cNvSpPr/>
            <p:nvPr/>
          </p:nvSpPr>
          <p:spPr>
            <a:xfrm>
              <a:off x="2895600" y="3096161"/>
              <a:ext cx="5715000" cy="1188720"/>
            </a:xfrm>
            <a:prstGeom prst="rect">
              <a:avLst/>
            </a:prstGeom>
            <a:scene3d>
              <a:camera prst="obliqueTopRight"/>
              <a:lightRig rig="threePt" dir="t"/>
            </a:scene3d>
            <a:sp3d extrusionH="952500" contour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265921" y="3124200"/>
              <a:ext cx="260840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 smtClean="0">
                  <a:solidFill>
                    <a:prstClr val="white"/>
                  </a:solidFill>
                  <a:latin typeface="Gill Sans Light"/>
                  <a:ea typeface="+mn-ea"/>
                  <a:cs typeface="Gill Sans Light"/>
                </a:rPr>
                <a:t>1536 Machines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 smtClean="0">
                  <a:solidFill>
                    <a:prstClr val="white"/>
                  </a:solidFill>
                  <a:latin typeface="Gill Sans Light"/>
                  <a:ea typeface="+mn-ea"/>
                  <a:cs typeface="Gill Sans Light"/>
                </a:rPr>
                <a:t>423 Minutes</a:t>
              </a:r>
              <a:endParaRPr lang="en-US" sz="3200" b="1" dirty="0">
                <a:solidFill>
                  <a:prstClr val="white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07734" y="3124200"/>
              <a:ext cx="2184988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Hadoop</a:t>
              </a:r>
              <a:r>
                <a:rPr lang="en-US" sz="36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/>
              </a:r>
              <a:br>
                <a:rPr lang="en-US" sz="36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</a:br>
              <a:r>
                <a:rPr lang="en-US" sz="3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Gill Sans Light"/>
                  <a:ea typeface="+mn-ea"/>
                  <a:cs typeface="Gill Sans Light"/>
                </a:rPr>
                <a:t>[WWW’11]</a:t>
              </a:r>
              <a:endPara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Gill Sans Light"/>
                <a:ea typeface="+mn-ea"/>
                <a:cs typeface="Gill Sans Light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0" y="6488668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S. Suri and S. Vassilvitskii, “Counting triangles and the curse of the last reducer,” 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WWW’11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6019800" y="4572000"/>
            <a:ext cx="2971800" cy="1295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b="1" dirty="0" smtClean="0">
                <a:solidFill>
                  <a:prstClr val="black"/>
                </a:solidFill>
                <a:latin typeface="Gill Sans Light"/>
                <a:cs typeface="Gill Sans Light"/>
              </a:rPr>
              <a:t>1000 x Faster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7759" y="1143000"/>
            <a:ext cx="41216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Gill Sans Light"/>
                <a:cs typeface="Gill Sans Light"/>
              </a:rPr>
              <a:t>40M Users,  1.4 Billion Links</a:t>
            </a:r>
            <a:endParaRPr lang="en-US" sz="28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0168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724400" y="3869802"/>
            <a:ext cx="3712794" cy="1957097"/>
            <a:chOff x="4519903" y="2776247"/>
            <a:chExt cx="3712794" cy="195709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7000" y="3081047"/>
              <a:ext cx="1755697" cy="13144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9903" y="2776247"/>
              <a:ext cx="1957097" cy="1957097"/>
            </a:xfrm>
            <a:prstGeom prst="rect">
              <a:avLst/>
            </a:prstGeom>
          </p:spPr>
        </p:pic>
      </p:grpSp>
      <p:pic>
        <p:nvPicPr>
          <p:cNvPr id="6" name="Picture 5" descr="ApacheGi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72778"/>
            <a:ext cx="2534965" cy="3052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593" y="1600200"/>
            <a:ext cx="5207000" cy="1905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33400" y="5300284"/>
            <a:ext cx="4774032" cy="1082585"/>
            <a:chOff x="4238272" y="5215875"/>
            <a:chExt cx="4774032" cy="108258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8272" y="5396624"/>
              <a:ext cx="2610579" cy="90183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45124" y="5215875"/>
              <a:ext cx="216718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400" dirty="0" smtClean="0">
                  <a:latin typeface="Gill Sans Light"/>
                  <a:cs typeface="Gill Sans Light"/>
                </a:rPr>
                <a:t>Pregel</a:t>
              </a:r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500" dirty="0" smtClean="0">
                <a:latin typeface="Gill Sans Light"/>
                <a:cs typeface="Gill Sans Light"/>
              </a:rPr>
              <a:t>Specialized Graph Systems</a:t>
            </a:r>
            <a:endParaRPr lang="en-US" sz="5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1218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971800"/>
            <a:ext cx="4364138" cy="3546826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dirty="0"/>
              <a:t>Specialized Graph Systems</a:t>
            </a:r>
          </a:p>
        </p:txBody>
      </p:sp>
      <p:sp>
        <p:nvSpPr>
          <p:cNvPr id="17" name="Vertical Text Placeholder 16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3962400" cy="4525963"/>
          </a:xfrm>
        </p:spPr>
        <p:txBody>
          <a:bodyPr vert="horz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APIs to capture complex graph dependencies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Exploit graph structure</a:t>
            </a:r>
            <a:r>
              <a:rPr lang="en-US" dirty="0"/>
              <a:t>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reduce communication</a:t>
            </a:r>
            <a:br>
              <a:rPr lang="en-US" dirty="0" smtClean="0"/>
            </a:br>
            <a:r>
              <a:rPr lang="en-US" dirty="0" smtClean="0"/>
              <a:t>and computation</a:t>
            </a:r>
          </a:p>
        </p:txBody>
      </p:sp>
    </p:spTree>
    <p:extLst>
      <p:ext uri="{BB962C8B-B14F-4D97-AF65-F5344CB8AC3E}">
        <p14:creationId xmlns:p14="http://schemas.microsoft.com/office/powerpoint/2010/main" val="228303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1676400"/>
            <a:ext cx="9144000" cy="3352799"/>
          </a:xfrm>
        </p:spPr>
        <p:txBody>
          <a:bodyPr>
            <a:noAutofit/>
          </a:bodyPr>
          <a:lstStyle/>
          <a:p>
            <a:r>
              <a:rPr lang="en-US" sz="8000" i="1" dirty="0" smtClean="0">
                <a:latin typeface="Gill Sans Light"/>
                <a:cs typeface="Gill Sans Light"/>
              </a:rPr>
              <a:t>Why GraphX?</a:t>
            </a:r>
            <a:endParaRPr lang="en-US" sz="8000" i="1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017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273831434"/>
              </p:ext>
            </p:extLst>
          </p:nvPr>
        </p:nvGraphicFramePr>
        <p:xfrm>
          <a:off x="275668" y="1600200"/>
          <a:ext cx="8686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623577" y="3757611"/>
            <a:ext cx="768743" cy="9144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Graph</a:t>
            </a:r>
            <a:br>
              <a:rPr lang="en-US" sz="1600" dirty="0" smtClean="0">
                <a:latin typeface="Gill Sans Light"/>
                <a:cs typeface="Gill Sans Light"/>
              </a:rPr>
            </a:br>
            <a:r>
              <a:rPr lang="en-US" sz="1600" dirty="0" smtClean="0">
                <a:latin typeface="Gill Sans Light"/>
                <a:cs typeface="Gill Sans Light"/>
              </a:rPr>
              <a:t>Lab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3576" y="3757611"/>
            <a:ext cx="7834623" cy="9144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Hadoop Graph Algorithms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2298" y="3757611"/>
            <a:ext cx="6188332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Graph Creation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00" y="3752860"/>
            <a:ext cx="838199" cy="914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Post</a:t>
            </a:r>
          </a:p>
          <a:p>
            <a:pPr algn="ctr"/>
            <a:r>
              <a:rPr lang="en-US" dirty="0" smtClean="0">
                <a:latin typeface="Gill Sans Light"/>
                <a:cs typeface="Gill Sans Light"/>
              </a:rPr>
              <a:t>Proc.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13" name="Title 4"/>
          <p:cNvSpPr txBox="1">
            <a:spLocks/>
          </p:cNvSpPr>
          <p:nvPr/>
        </p:nvSpPr>
        <p:spPr>
          <a:xfrm>
            <a:off x="0" y="304800"/>
            <a:ext cx="9144000" cy="3352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 smtClean="0">
                <a:latin typeface="Gill Sans Light"/>
                <a:cs typeface="Gill Sans Light"/>
              </a:rPr>
              <a:t>The Bigger Picture</a:t>
            </a:r>
            <a:endParaRPr lang="en-US" sz="8000" dirty="0">
              <a:latin typeface="Gill Sans Light"/>
              <a:cs typeface="Gill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19400" y="5867400"/>
            <a:ext cx="356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Time Spent in Data Pipeline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9419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E-6 1.06432E-6 L 0.68119 1.06432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GraphX</a:t>
            </a:r>
            <a:r>
              <a:rPr lang="en-US" sz="4800" dirty="0"/>
              <a:t> </a:t>
            </a:r>
            <a:r>
              <a:rPr lang="en-US" sz="4800" dirty="0" smtClean="0"/>
              <a:t>Unifies </a:t>
            </a:r>
            <a:br>
              <a:rPr lang="en-US" sz="4800" dirty="0" smtClean="0"/>
            </a:br>
            <a:r>
              <a:rPr lang="en-US" sz="4800" dirty="0" smtClean="0"/>
              <a:t>Data-</a:t>
            </a:r>
            <a:r>
              <a:rPr lang="en-US" sz="4800" dirty="0"/>
              <a:t>Parallel and Graph-Parallel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Systems</a:t>
            </a: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609600" y="2667000"/>
            <a:ext cx="35814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2"/>
                </a:solidFill>
                <a:latin typeface="Gill Sans Light"/>
                <a:cs typeface="Gill Sans Light"/>
              </a:rPr>
              <a:t>Spark</a:t>
            </a:r>
            <a:r>
              <a:rPr lang="en-US" sz="4000" i="1" dirty="0" smtClean="0">
                <a:latin typeface="Gill Sans Light"/>
                <a:cs typeface="Gill Sans Light"/>
              </a:rPr>
              <a:t> </a:t>
            </a:r>
            <a:r>
              <a:rPr lang="en-US" sz="2800" i="1" dirty="0">
                <a:latin typeface="Gill Sans Light"/>
                <a:cs typeface="Gill Sans Light"/>
              </a:rPr>
              <a:t/>
            </a:r>
            <a:br>
              <a:rPr lang="en-US" sz="2800" i="1" dirty="0">
                <a:latin typeface="Gill Sans Light"/>
                <a:cs typeface="Gill Sans Light"/>
              </a:rPr>
            </a:br>
            <a:r>
              <a:rPr lang="en-US" sz="2800" i="1" dirty="0" smtClean="0">
                <a:latin typeface="Gill Sans Light"/>
                <a:cs typeface="Gill Sans Light"/>
              </a:rPr>
              <a:t>Table API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RDDs</a:t>
            </a:r>
            <a:r>
              <a:rPr lang="en-US" sz="2800" dirty="0">
                <a:latin typeface="Gill Sans Light"/>
                <a:cs typeface="Gill Sans Light"/>
              </a:rPr>
              <a:t>, </a:t>
            </a:r>
            <a:r>
              <a:rPr lang="en-US" sz="2800" dirty="0" smtClean="0">
                <a:latin typeface="Gill Sans Light"/>
                <a:cs typeface="Gill Sans Light"/>
              </a:rPr>
              <a:t>Fault-tolerance, and task </a:t>
            </a:r>
            <a:r>
              <a:rPr lang="en-US" sz="2800" dirty="0">
                <a:latin typeface="Gill Sans Light"/>
                <a:cs typeface="Gill Sans Light"/>
              </a:rPr>
              <a:t>scheduling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00" y="2667000"/>
            <a:ext cx="36576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rgbClr val="C0504D"/>
                </a:solidFill>
                <a:latin typeface="Gill Sans Light"/>
                <a:cs typeface="Gill Sans Light"/>
              </a:rPr>
              <a:t>GraphLab</a:t>
            </a:r>
            <a:r>
              <a:rPr lang="en-US" sz="2800" dirty="0">
                <a:latin typeface="Gill Sans Light"/>
                <a:cs typeface="Gill Sans Light"/>
              </a:rPr>
              <a:t/>
            </a:r>
            <a:br>
              <a:rPr lang="en-US" sz="2800" dirty="0">
                <a:latin typeface="Gill Sans Light"/>
                <a:cs typeface="Gill Sans Light"/>
              </a:rPr>
            </a:br>
            <a:r>
              <a:rPr lang="en-US" sz="2800" i="1" dirty="0" smtClean="0">
                <a:latin typeface="Gill Sans Light"/>
                <a:cs typeface="Gill Sans Light"/>
              </a:rPr>
              <a:t>Graph API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graph representation and execution</a:t>
            </a:r>
            <a:endParaRPr lang="en-US" sz="2800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75668" y="4953000"/>
            <a:ext cx="8686800" cy="1676400"/>
            <a:chOff x="275668" y="4953000"/>
            <a:chExt cx="8686800" cy="1676400"/>
          </a:xfrm>
        </p:grpSpPr>
        <p:grpSp>
          <p:nvGrpSpPr>
            <p:cNvPr id="11" name="Group 10"/>
            <p:cNvGrpSpPr/>
            <p:nvPr/>
          </p:nvGrpSpPr>
          <p:grpSpPr>
            <a:xfrm>
              <a:off x="275668" y="4953000"/>
              <a:ext cx="8686800" cy="1676400"/>
              <a:chOff x="275668" y="4953000"/>
              <a:chExt cx="8686800" cy="1676400"/>
            </a:xfrm>
          </p:grpSpPr>
          <p:graphicFrame>
            <p:nvGraphicFramePr>
              <p:cNvPr id="6" name="Chart 5"/>
              <p:cNvGraphicFramePr/>
              <p:nvPr>
                <p:extLst>
                  <p:ext uri="{D42A27DB-BD31-4B8C-83A1-F6EECF244321}">
                    <p14:modId xmlns:p14="http://schemas.microsoft.com/office/powerpoint/2010/main" val="1694633400"/>
                  </p:ext>
                </p:extLst>
              </p:nvPr>
            </p:nvGraphicFramePr>
            <p:xfrm>
              <a:off x="275668" y="4953000"/>
              <a:ext cx="8686800" cy="16764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7" name="TextBox 6"/>
              <p:cNvSpPr txBox="1"/>
              <p:nvPr/>
            </p:nvSpPr>
            <p:spPr>
              <a:xfrm>
                <a:off x="2057400" y="5589280"/>
                <a:ext cx="20194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Graph Construction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463718" y="5589280"/>
                <a:ext cx="13942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Computation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934200" y="5589280"/>
                <a:ext cx="1584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latin typeface="Gill Sans Light"/>
                    <a:cs typeface="Gill Sans Light"/>
                  </a:rPr>
                  <a:t>Post-Processing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2286000" y="5029200"/>
              <a:ext cx="50307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o</a:t>
              </a:r>
              <a:r>
                <a:rPr lang="en-US" dirty="0" smtClean="0">
                  <a:latin typeface="Gill Sans Light"/>
                  <a:cs typeface="Gill Sans Light"/>
                </a:rPr>
                <a:t>ne system for the entire graph pipeline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17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800" dirty="0" smtClean="0">
                <a:latin typeface="Gill Sans Light"/>
                <a:cs typeface="Gill Sans Light"/>
              </a:rPr>
              <a:t>Enable</a:t>
            </a:r>
            <a:r>
              <a:rPr lang="en-US" sz="4800" i="1" dirty="0" smtClean="0">
                <a:latin typeface="Gill Sans Light"/>
                <a:cs typeface="Gill Sans Light"/>
              </a:rPr>
              <a:t> </a:t>
            </a:r>
            <a:r>
              <a:rPr lang="en-US" sz="4800" dirty="0" smtClean="0">
                <a:latin typeface="Gill Sans Light"/>
                <a:cs typeface="Gill Sans Light"/>
              </a:rPr>
              <a:t>Joining</a:t>
            </a:r>
            <a:r>
              <a:rPr lang="en-US" sz="4800" b="1" dirty="0" smtClean="0">
                <a:latin typeface="Gill Sans Light"/>
                <a:cs typeface="Gill Sans Light"/>
              </a:rPr>
              <a:t> </a:t>
            </a:r>
            <a:r>
              <a:rPr lang="en-US" sz="4800" dirty="0" smtClean="0">
                <a:latin typeface="Gill Sans Light"/>
                <a:cs typeface="Gill Sans Light"/>
              </a:rPr>
              <a:t>Tables and Graphs</a:t>
            </a:r>
            <a:endParaRPr lang="en-US" sz="4800" dirty="0">
              <a:latin typeface="Gill Sans Light"/>
              <a:cs typeface="Gill Sans Ligh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790672"/>
              </p:ext>
            </p:extLst>
          </p:nvPr>
        </p:nvGraphicFramePr>
        <p:xfrm>
          <a:off x="304800" y="2262291"/>
          <a:ext cx="833120" cy="921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</a:tblGrid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5138" y="3200405"/>
            <a:ext cx="771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User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Data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886548"/>
              </p:ext>
            </p:extLst>
          </p:nvPr>
        </p:nvGraphicFramePr>
        <p:xfrm>
          <a:off x="2381690" y="4391065"/>
          <a:ext cx="833120" cy="921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</a:tblGrid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2208566" y="5398181"/>
            <a:ext cx="1169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Product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Ratings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1307252" y="2209800"/>
            <a:ext cx="2363606" cy="1821602"/>
            <a:chOff x="1371605" y="2650070"/>
            <a:chExt cx="2363606" cy="1821602"/>
          </a:xfrm>
        </p:grpSpPr>
        <p:grpSp>
          <p:nvGrpSpPr>
            <p:cNvPr id="47" name="Group 46"/>
            <p:cNvGrpSpPr/>
            <p:nvPr/>
          </p:nvGrpSpPr>
          <p:grpSpPr>
            <a:xfrm>
              <a:off x="2285128" y="2650070"/>
              <a:ext cx="1450083" cy="973667"/>
              <a:chOff x="2844801" y="2980266"/>
              <a:chExt cx="2480733" cy="1665703"/>
            </a:xfrm>
          </p:grpSpPr>
          <p:cxnSp>
            <p:nvCxnSpPr>
              <p:cNvPr id="13" name="Straight Connector 12"/>
              <p:cNvCxnSpPr>
                <a:stCxn id="7" idx="5"/>
                <a:endCxn id="8" idx="1"/>
              </p:cNvCxnSpPr>
              <p:nvPr/>
            </p:nvCxnSpPr>
            <p:spPr>
              <a:xfrm>
                <a:off x="3990032" y="3312697"/>
                <a:ext cx="226371" cy="36584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9" idx="3"/>
                <a:endCxn id="8" idx="7"/>
              </p:cNvCxnSpPr>
              <p:nvPr/>
            </p:nvCxnSpPr>
            <p:spPr>
              <a:xfrm flipH="1">
                <a:off x="4491798" y="3397374"/>
                <a:ext cx="348906" cy="28116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11" idx="1"/>
                <a:endCxn id="8" idx="5"/>
              </p:cNvCxnSpPr>
              <p:nvPr/>
            </p:nvCxnSpPr>
            <p:spPr>
              <a:xfrm flipH="1" flipV="1">
                <a:off x="4491798" y="3953933"/>
                <a:ext cx="501305" cy="33643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7" idx="4"/>
                <a:endCxn id="10" idx="0"/>
              </p:cNvCxnSpPr>
              <p:nvPr/>
            </p:nvCxnSpPr>
            <p:spPr>
              <a:xfrm flipH="1">
                <a:off x="3786833" y="3369733"/>
                <a:ext cx="65502" cy="88676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6" idx="4"/>
                <a:endCxn id="10" idx="1"/>
              </p:cNvCxnSpPr>
              <p:nvPr/>
            </p:nvCxnSpPr>
            <p:spPr>
              <a:xfrm>
                <a:off x="3039535" y="3759200"/>
                <a:ext cx="609600" cy="5543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7" idx="2"/>
                <a:endCxn id="6" idx="7"/>
              </p:cNvCxnSpPr>
              <p:nvPr/>
            </p:nvCxnSpPr>
            <p:spPr>
              <a:xfrm flipH="1">
                <a:off x="3177232" y="3175000"/>
                <a:ext cx="480369" cy="25176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8" idx="4"/>
                <a:endCxn id="10" idx="6"/>
              </p:cNvCxnSpPr>
              <p:nvPr/>
            </p:nvCxnSpPr>
            <p:spPr>
              <a:xfrm flipH="1">
                <a:off x="3981566" y="4010969"/>
                <a:ext cx="372535" cy="44026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2844801" y="3369733"/>
                <a:ext cx="389467" cy="3894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657601" y="2980266"/>
                <a:ext cx="389467" cy="3894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4159367" y="3621502"/>
                <a:ext cx="389467" cy="3894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783668" y="3064943"/>
                <a:ext cx="389467" cy="3894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592099" y="4256502"/>
                <a:ext cx="389467" cy="3894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4936067" y="4233333"/>
                <a:ext cx="389467" cy="3894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2527082" y="3640675"/>
              <a:ext cx="9805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Friend </a:t>
              </a:r>
              <a:b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</a:b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Graph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6" name="Right Arrow 65"/>
            <p:cNvSpPr/>
            <p:nvPr/>
          </p:nvSpPr>
          <p:spPr>
            <a:xfrm>
              <a:off x="1371605" y="2822715"/>
              <a:ext cx="744193" cy="78528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ETL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639545" y="2209800"/>
            <a:ext cx="3094812" cy="2388181"/>
            <a:chOff x="3703898" y="2650070"/>
            <a:chExt cx="3094812" cy="2388181"/>
          </a:xfrm>
        </p:grpSpPr>
        <p:grpSp>
          <p:nvGrpSpPr>
            <p:cNvPr id="74" name="Group 73"/>
            <p:cNvGrpSpPr/>
            <p:nvPr/>
          </p:nvGrpSpPr>
          <p:grpSpPr>
            <a:xfrm>
              <a:off x="5031129" y="2650070"/>
              <a:ext cx="1767581" cy="1821602"/>
              <a:chOff x="5031129" y="2650070"/>
              <a:chExt cx="1767581" cy="1821602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5171843" y="2650070"/>
                <a:ext cx="1450083" cy="973667"/>
                <a:chOff x="2844801" y="2980266"/>
                <a:chExt cx="2480733" cy="1665703"/>
              </a:xfrm>
            </p:grpSpPr>
            <p:cxnSp>
              <p:nvCxnSpPr>
                <p:cNvPr id="50" name="Straight Connector 49"/>
                <p:cNvCxnSpPr>
                  <a:stCxn id="58" idx="5"/>
                  <a:endCxn id="59" idx="1"/>
                </p:cNvCxnSpPr>
                <p:nvPr/>
              </p:nvCxnSpPr>
              <p:spPr>
                <a:xfrm>
                  <a:off x="3990032" y="3312697"/>
                  <a:ext cx="226371" cy="36584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60" idx="3"/>
                  <a:endCxn id="59" idx="7"/>
                </p:cNvCxnSpPr>
                <p:nvPr/>
              </p:nvCxnSpPr>
              <p:spPr>
                <a:xfrm flipH="1">
                  <a:off x="4491798" y="3397374"/>
                  <a:ext cx="348906" cy="28116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>
                  <a:stCxn id="62" idx="1"/>
                  <a:endCxn id="59" idx="5"/>
                </p:cNvCxnSpPr>
                <p:nvPr/>
              </p:nvCxnSpPr>
              <p:spPr>
                <a:xfrm flipH="1" flipV="1">
                  <a:off x="4491798" y="3953933"/>
                  <a:ext cx="501305" cy="33643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8" idx="2"/>
                  <a:endCxn id="57" idx="7"/>
                </p:cNvCxnSpPr>
                <p:nvPr/>
              </p:nvCxnSpPr>
              <p:spPr>
                <a:xfrm flipH="1">
                  <a:off x="3177232" y="3175000"/>
                  <a:ext cx="480369" cy="25176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>
                  <a:stCxn id="59" idx="4"/>
                  <a:endCxn id="61" idx="6"/>
                </p:cNvCxnSpPr>
                <p:nvPr/>
              </p:nvCxnSpPr>
              <p:spPr>
                <a:xfrm flipH="1">
                  <a:off x="3981566" y="4010969"/>
                  <a:ext cx="372535" cy="44026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7" name="Oval 56"/>
                <p:cNvSpPr/>
                <p:nvPr/>
              </p:nvSpPr>
              <p:spPr>
                <a:xfrm>
                  <a:off x="2844801" y="3369733"/>
                  <a:ext cx="389467" cy="38946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3657601" y="2980266"/>
                  <a:ext cx="389467" cy="38946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4159367" y="3621502"/>
                  <a:ext cx="389467" cy="38946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4783668" y="3064943"/>
                  <a:ext cx="389467" cy="38946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3592099" y="4256502"/>
                  <a:ext cx="389467" cy="38946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4936067" y="4233333"/>
                  <a:ext cx="389467" cy="38946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031129" y="3640675"/>
                <a:ext cx="176758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Product Rec.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Graph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3703898" y="2843676"/>
              <a:ext cx="1349414" cy="2194575"/>
              <a:chOff x="3703898" y="2843676"/>
              <a:chExt cx="1349414" cy="2194575"/>
            </a:xfrm>
          </p:grpSpPr>
          <p:sp>
            <p:nvSpPr>
              <p:cNvPr id="67" name="Right Arrow 66"/>
              <p:cNvSpPr/>
              <p:nvPr/>
            </p:nvSpPr>
            <p:spPr>
              <a:xfrm>
                <a:off x="4044722" y="2843676"/>
                <a:ext cx="1008590" cy="743364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Join</a:t>
                </a:r>
                <a:endParaRPr lang="en-US" sz="20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8" name="Right Arrow 67"/>
              <p:cNvSpPr/>
              <p:nvPr/>
            </p:nvSpPr>
            <p:spPr>
              <a:xfrm rot="18806837">
                <a:off x="3082398" y="3914090"/>
                <a:ext cx="1745661" cy="50266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70" name="Right Arrow 69"/>
          <p:cNvSpPr/>
          <p:nvPr/>
        </p:nvSpPr>
        <p:spPr>
          <a:xfrm>
            <a:off x="6826189" y="2403406"/>
            <a:ext cx="881860" cy="7433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Gill Sans Light"/>
                <a:cs typeface="Gill Sans Light"/>
              </a:rPr>
              <a:t>Inf.</a:t>
            </a:r>
            <a:endParaRPr lang="en-US" sz="20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463667"/>
              </p:ext>
            </p:extLst>
          </p:nvPr>
        </p:nvGraphicFramePr>
        <p:xfrm>
          <a:off x="7992535" y="2262291"/>
          <a:ext cx="833120" cy="921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</a:tblGrid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8012873" y="3200405"/>
            <a:ext cx="8526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Prod.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Rec.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4571230" y="4645380"/>
            <a:ext cx="4275529" cy="1400757"/>
            <a:chOff x="4787980" y="5085650"/>
            <a:chExt cx="4275529" cy="1400757"/>
          </a:xfrm>
        </p:grpSpPr>
        <p:sp>
          <p:nvSpPr>
            <p:cNvPr id="77" name="TextBox 76"/>
            <p:cNvSpPr txBox="1"/>
            <p:nvPr/>
          </p:nvSpPr>
          <p:spPr>
            <a:xfrm>
              <a:off x="4787980" y="5429345"/>
              <a:ext cx="42755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Tables             Graphs</a:t>
              </a:r>
              <a:endParaRPr lang="en-US" sz="3600" b="1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8" name="Circular Arrow 77"/>
            <p:cNvSpPr/>
            <p:nvPr/>
          </p:nvSpPr>
          <p:spPr>
            <a:xfrm>
              <a:off x="6155684" y="5085650"/>
              <a:ext cx="1248357" cy="124835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798392"/>
                <a:gd name="adj5" fmla="val 125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9" name="Circular Arrow 78"/>
            <p:cNvSpPr/>
            <p:nvPr/>
          </p:nvSpPr>
          <p:spPr>
            <a:xfrm rot="10800000">
              <a:off x="6155687" y="5238050"/>
              <a:ext cx="1248357" cy="124835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798392"/>
                <a:gd name="adj5" fmla="val 125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5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775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How to Install Spark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Spark 1.0.1 (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https://spark.apache.org/downloads.html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Cloudera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VM (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http://www.cloudera.com/content/support/en/downloads/quickstart_vms/cdh-5-1-x.html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Vagrant/VirtualBox/Chef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Others?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5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GraphX </a:t>
            </a:r>
            <a:br>
              <a:rPr lang="en-US" dirty="0" smtClean="0"/>
            </a:br>
            <a:r>
              <a:rPr lang="en-US" dirty="0" smtClean="0"/>
              <a:t>Resilient Distributed Graph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104592"/>
              </p:ext>
            </p:extLst>
          </p:nvPr>
        </p:nvGraphicFramePr>
        <p:xfrm>
          <a:off x="457200" y="1981200"/>
          <a:ext cx="1357777" cy="1981200"/>
        </p:xfrm>
        <a:graphic>
          <a:graphicData uri="http://schemas.openxmlformats.org/drawingml/2006/table">
            <a:tbl>
              <a:tblPr firstRow="1" bandRow="1"/>
              <a:tblGrid>
                <a:gridCol w="1357777"/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Istoica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929990"/>
              </p:ext>
            </p:extLst>
          </p:nvPr>
        </p:nvGraphicFramePr>
        <p:xfrm>
          <a:off x="457200" y="4495800"/>
          <a:ext cx="2381250" cy="1981200"/>
        </p:xfrm>
        <a:graphic>
          <a:graphicData uri="http://schemas.openxmlformats.org/drawingml/2006/table">
            <a:tbl>
              <a:tblPr firstRow="1" bandRow="1"/>
              <a:tblGrid>
                <a:gridCol w="1096634"/>
                <a:gridCol w="128461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SrcId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DstId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istoica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6016859" y="2133600"/>
            <a:ext cx="457200" cy="4572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/>
          <p:cNvSpPr/>
          <p:nvPr/>
        </p:nvSpPr>
        <p:spPr>
          <a:xfrm>
            <a:off x="6016859" y="4152900"/>
            <a:ext cx="457200" cy="4572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J</a:t>
            </a:r>
          </a:p>
        </p:txBody>
      </p:sp>
      <p:sp>
        <p:nvSpPr>
          <p:cNvPr id="8" name="Oval 7"/>
          <p:cNvSpPr/>
          <p:nvPr/>
        </p:nvSpPr>
        <p:spPr>
          <a:xfrm>
            <a:off x="7848600" y="2133600"/>
            <a:ext cx="457200" cy="4572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845659" y="4152900"/>
            <a:ext cx="457200" cy="4572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I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245459" y="2362200"/>
            <a:ext cx="1831741" cy="1857655"/>
            <a:chOff x="6245459" y="2362200"/>
            <a:chExt cx="1831741" cy="1857655"/>
          </a:xfrm>
        </p:grpSpPr>
        <p:cxnSp>
          <p:nvCxnSpPr>
            <p:cNvPr id="11" name="Straight Arrow Connector 10"/>
            <p:cNvCxnSpPr>
              <a:stCxn id="6" idx="4"/>
              <a:endCxn id="7" idx="0"/>
            </p:cNvCxnSpPr>
            <p:nvPr/>
          </p:nvCxnSpPr>
          <p:spPr>
            <a:xfrm>
              <a:off x="6245459" y="2590800"/>
              <a:ext cx="0" cy="15621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2"/>
              <a:endCxn id="6" idx="6"/>
            </p:cNvCxnSpPr>
            <p:nvPr/>
          </p:nvCxnSpPr>
          <p:spPr>
            <a:xfrm flipH="1">
              <a:off x="6474059" y="2362200"/>
              <a:ext cx="137454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9" idx="0"/>
              <a:endCxn id="8" idx="4"/>
            </p:cNvCxnSpPr>
            <p:nvPr/>
          </p:nvCxnSpPr>
          <p:spPr>
            <a:xfrm flipV="1">
              <a:off x="8074259" y="2590800"/>
              <a:ext cx="2941" cy="15621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3"/>
              <a:endCxn id="7" idx="7"/>
            </p:cNvCxnSpPr>
            <p:nvPr/>
          </p:nvCxnSpPr>
          <p:spPr>
            <a:xfrm flipH="1">
              <a:off x="6407104" y="2523845"/>
              <a:ext cx="1508451" cy="16960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72130"/>
              </p:ext>
            </p:extLst>
          </p:nvPr>
        </p:nvGraphicFramePr>
        <p:xfrm>
          <a:off x="2874949" y="4495800"/>
          <a:ext cx="1809750" cy="1981200"/>
        </p:xfrm>
        <a:graphic>
          <a:graphicData uri="http://schemas.openxmlformats.org/drawingml/2006/table">
            <a:tbl>
              <a:tblPr firstRow="1" bandRow="1"/>
              <a:tblGrid>
                <a:gridCol w="180975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Attribute (E)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Friend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Advisor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Coworker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PI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6135781" y="2276755"/>
            <a:ext cx="2048155" cy="1152245"/>
            <a:chOff x="6135781" y="3305455"/>
            <a:chExt cx="2048155" cy="1152245"/>
          </a:xfrm>
        </p:grpSpPr>
        <p:sp>
          <p:nvSpPr>
            <p:cNvPr id="23" name="Can 22"/>
            <p:cNvSpPr/>
            <p:nvPr/>
          </p:nvSpPr>
          <p:spPr>
            <a:xfrm>
              <a:off x="7062298" y="3305455"/>
              <a:ext cx="219355" cy="161645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7964581" y="4296055"/>
              <a:ext cx="219355" cy="161645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an 24"/>
            <p:cNvSpPr/>
            <p:nvPr/>
          </p:nvSpPr>
          <p:spPr>
            <a:xfrm>
              <a:off x="6135781" y="4296055"/>
              <a:ext cx="219355" cy="161645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an 25"/>
            <p:cNvSpPr/>
            <p:nvPr/>
          </p:nvSpPr>
          <p:spPr>
            <a:xfrm>
              <a:off x="7062298" y="4296055"/>
              <a:ext cx="219355" cy="161645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400800" y="2489730"/>
            <a:ext cx="2057400" cy="2196570"/>
            <a:chOff x="6400800" y="3518430"/>
            <a:chExt cx="2057400" cy="2196570"/>
          </a:xfrm>
        </p:grpSpPr>
        <p:sp>
          <p:nvSpPr>
            <p:cNvPr id="28" name="Can 27"/>
            <p:cNvSpPr/>
            <p:nvPr/>
          </p:nvSpPr>
          <p:spPr>
            <a:xfrm>
              <a:off x="6410045" y="3518430"/>
              <a:ext cx="219355" cy="16164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8845" y="3518430"/>
              <a:ext cx="219355" cy="16164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6400800" y="5553355"/>
              <a:ext cx="219355" cy="16164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29600" y="5553355"/>
              <a:ext cx="219355" cy="16164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96476"/>
              </p:ext>
            </p:extLst>
          </p:nvPr>
        </p:nvGraphicFramePr>
        <p:xfrm>
          <a:off x="1854678" y="1981200"/>
          <a:ext cx="2183922" cy="1981200"/>
        </p:xfrm>
        <a:graphic>
          <a:graphicData uri="http://schemas.openxmlformats.org/drawingml/2006/table">
            <a:tbl>
              <a:tblPr firstRow="1" bandRow="1"/>
              <a:tblGrid>
                <a:gridCol w="2183922"/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Attribute (V)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(Stu.,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Berk.)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(PstDoc,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Berk.)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Berk)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Berk)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076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Table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78061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Table (RDD) operators are inherited from Spark: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 bwMode="auto">
          <a:xfrm>
            <a:off x="762000" y="1999816"/>
            <a:ext cx="4038600" cy="46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map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filter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groupBy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sort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union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join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leftOuterJoin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rightOuterJoin</a:t>
            </a:r>
            <a:endParaRPr lang="en-US" sz="2200" dirty="0">
              <a:latin typeface="Lucida Console"/>
              <a:cs typeface="Lucida Console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3810000" y="1999816"/>
            <a:ext cx="4038600" cy="4629583"/>
          </a:xfrm>
          <a:prstGeom prst="rect">
            <a:avLst/>
          </a:prstGeom>
        </p:spPr>
        <p:txBody>
          <a:bodyPr/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reduce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count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fold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reduceByKey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groupByKey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cogroup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cross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zip</a:t>
            </a:r>
          </a:p>
        </p:txBody>
      </p:sp>
      <p:sp>
        <p:nvSpPr>
          <p:cNvPr id="18" name="Content Placeholder 4"/>
          <p:cNvSpPr txBox="1">
            <a:spLocks/>
          </p:cNvSpPr>
          <p:nvPr/>
        </p:nvSpPr>
        <p:spPr bwMode="auto">
          <a:xfrm>
            <a:off x="6553200" y="1999816"/>
            <a:ext cx="2743200" cy="46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sample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take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first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partitionBy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mapWith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pipe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save</a:t>
            </a:r>
          </a:p>
          <a:p>
            <a:pPr>
              <a:spcBef>
                <a:spcPts val="1600"/>
              </a:spcBef>
            </a:pPr>
            <a:r>
              <a:rPr lang="en-US" sz="2200" b="1" dirty="0" smtClean="0">
                <a:latin typeface="Lucida Console"/>
                <a:cs typeface="Lucida Console"/>
              </a:rPr>
              <a:t>...</a:t>
            </a:r>
            <a:endParaRPr lang="en-US" sz="2200" b="1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74858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325937"/>
            <a:ext cx="9296400" cy="6463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Lucida Console"/>
                <a:cs typeface="Lucida Console"/>
              </a:rPr>
              <a:t>class </a:t>
            </a:r>
            <a:r>
              <a:rPr lang="en-US" sz="1800" b="1" dirty="0"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 [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 ] {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Table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Views 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</a:t>
            </a:r>
            <a:endParaRPr lang="en-US" sz="1800" dirty="0" smtClean="0">
              <a:latin typeface="Lucida Console"/>
              <a:cs typeface="Lucida Console"/>
            </a:endParaRPr>
          </a:p>
          <a:p>
            <a:r>
              <a:rPr lang="en-US" sz="1800" dirty="0" smtClean="0">
                <a:latin typeface="Lucida Console"/>
                <a:cs typeface="Lucida Console"/>
              </a:rPr>
              <a:t>	def </a:t>
            </a:r>
            <a:r>
              <a:rPr lang="en-US" sz="1800" b="1" dirty="0" smtClean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sz="1800" dirty="0" smtClean="0">
                <a:latin typeface="Lucida Console"/>
                <a:cs typeface="Lucida Console"/>
              </a:rPr>
              <a:t>: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RDD</a:t>
            </a:r>
            <a:r>
              <a:rPr lang="en-US" sz="1800" dirty="0" smtClean="0">
                <a:latin typeface="Lucida Console"/>
                <a:cs typeface="Lucida Console"/>
              </a:rPr>
              <a:t>[ 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 smtClean="0"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latin typeface="Lucida Console"/>
                <a:cs typeface="Lucida Console"/>
              </a:rPr>
              <a:t>	def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edges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RDD</a:t>
            </a:r>
            <a:r>
              <a:rPr lang="en-US" sz="1800" dirty="0"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latin typeface="Lucida Console"/>
                <a:cs typeface="Lucida Console"/>
              </a:rPr>
              <a:t>	def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triplets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RDD</a:t>
            </a:r>
            <a:r>
              <a:rPr lang="en-US" sz="1800" dirty="0" smtClean="0">
                <a:latin typeface="Lucida Console"/>
                <a:cs typeface="Lucida Console"/>
              </a:rPr>
              <a:t>[ (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 smtClean="0">
                <a:latin typeface="Lucida Console"/>
                <a:cs typeface="Lucida Console"/>
              </a:rPr>
              <a:t>) ]</a:t>
            </a:r>
          </a:p>
          <a:p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Transformations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-----------------------------</a:t>
            </a: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def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reverse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def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filterV</a:t>
            </a:r>
            <a:r>
              <a:rPr lang="en-US" sz="1800" dirty="0">
                <a:latin typeface="Lucida Console"/>
                <a:cs typeface="Lucida Console"/>
              </a:rPr>
              <a:t>(p: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Boolean</a:t>
            </a:r>
            <a:r>
              <a:rPr lang="en-US" sz="1800" dirty="0">
                <a:latin typeface="Lucida Console"/>
                <a:cs typeface="Lucida Console"/>
              </a:rPr>
              <a:t>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def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filterE</a:t>
            </a:r>
            <a:r>
              <a:rPr lang="en-US" sz="1800" dirty="0">
                <a:latin typeface="Lucida Console"/>
                <a:cs typeface="Lucida Console"/>
              </a:rPr>
              <a:t>(p: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Boolean</a:t>
            </a:r>
            <a:r>
              <a:rPr lang="en-US" sz="1800" dirty="0">
                <a:latin typeface="Lucida Console"/>
                <a:cs typeface="Lucida Console"/>
              </a:rPr>
              <a:t>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def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mapV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  <a:r>
              <a:rPr lang="en-US" sz="1800" dirty="0" smtClean="0">
                <a:latin typeface="Lucida Console"/>
                <a:cs typeface="Lucida Console"/>
              </a:rPr>
              <a:t>(m</a:t>
            </a:r>
            <a:r>
              <a:rPr lang="en-US" sz="1800" dirty="0"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 </a:t>
            </a:r>
          </a:p>
          <a:p>
            <a:r>
              <a:rPr lang="en-US" sz="1800" dirty="0">
                <a:latin typeface="Lucida Console"/>
                <a:cs typeface="Lucida Console"/>
              </a:rPr>
              <a:t>	def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mapE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  <a:r>
              <a:rPr lang="en-US" sz="1800" dirty="0" smtClean="0">
                <a:latin typeface="Lucida Console"/>
                <a:cs typeface="Lucida Console"/>
              </a:rPr>
              <a:t>(m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latin typeface="Lucida Console"/>
                <a:cs typeface="Lucida Console"/>
              </a:rPr>
              <a:t>]</a:t>
            </a:r>
          </a:p>
          <a:p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Joins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--------------------------------</a:t>
            </a: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def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joinV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  <a:r>
              <a:rPr lang="en-US" sz="1800" dirty="0" smtClean="0">
                <a:latin typeface="Lucida Console"/>
                <a:cs typeface="Lucida Console"/>
              </a:rPr>
              <a:t>(tbl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RDD</a:t>
            </a:r>
            <a:r>
              <a:rPr lang="en-US" sz="1800" dirty="0"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])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latin typeface="Lucida Console"/>
                <a:cs typeface="Lucida Console"/>
              </a:rPr>
              <a:t>[(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Opt[T])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 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def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joinE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  <a:r>
              <a:rPr lang="en-US" sz="1800" dirty="0" smtClean="0">
                <a:latin typeface="Lucida Console"/>
                <a:cs typeface="Lucida Console"/>
              </a:rPr>
              <a:t>(tbl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RDD</a:t>
            </a:r>
            <a:r>
              <a:rPr lang="en-US" sz="1800" dirty="0"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])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Opt[T])</a:t>
            </a:r>
            <a:r>
              <a:rPr lang="en-US" sz="1800" dirty="0" smtClean="0">
                <a:latin typeface="Lucida Console"/>
                <a:cs typeface="Lucida Console"/>
              </a:rPr>
              <a:t>]</a:t>
            </a:r>
            <a:endParaRPr lang="en-US" sz="1800" i="1" dirty="0">
              <a:solidFill>
                <a:schemeClr val="accent6">
                  <a:lumMod val="75000"/>
                </a:schemeClr>
              </a:solidFill>
              <a:latin typeface="Lucida Console"/>
              <a:cs typeface="Lucida Console"/>
            </a:endParaRPr>
          </a:p>
          <a:p>
            <a:endParaRPr lang="en-US" sz="1800" i="1" dirty="0">
              <a:solidFill>
                <a:schemeClr val="accent6">
                  <a:lumMod val="75000"/>
                </a:schemeClr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Computation 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---------------------------------</a:t>
            </a:r>
          </a:p>
          <a:p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	</a:t>
            </a:r>
            <a:r>
              <a:rPr lang="en-US" sz="1800" dirty="0">
                <a:latin typeface="Lucida Console"/>
                <a:cs typeface="Lucida Console"/>
              </a:rPr>
              <a:t>def </a:t>
            </a:r>
            <a:r>
              <a:rPr lang="en-US" sz="1800" b="1" dirty="0" smtClean="0">
                <a:solidFill>
                  <a:srgbClr val="0000FF"/>
                </a:solidFill>
                <a:latin typeface="Lucida Console"/>
                <a:cs typeface="Lucida Console"/>
              </a:rPr>
              <a:t>aggregateNeighbors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  <a:r>
              <a:rPr lang="en-US" sz="1800" dirty="0" smtClean="0">
                <a:latin typeface="Lucida Console"/>
                <a:cs typeface="Lucida Console"/>
              </a:rPr>
              <a:t>(mapF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 smtClean="0"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 smtClean="0">
                <a:latin typeface="Lucida Console"/>
                <a:cs typeface="Lucida Console"/>
              </a:rPr>
              <a:t>,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 smtClean="0">
                <a:latin typeface="Lucida Console"/>
                <a:cs typeface="Lucida Console"/>
              </a:rPr>
              <a:t>]) =</a:t>
            </a:r>
            <a:r>
              <a:rPr lang="en-US" sz="1800" dirty="0">
                <a:latin typeface="Lucida Console"/>
                <a:cs typeface="Lucida Console"/>
              </a:rPr>
              <a:t>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br>
              <a:rPr lang="en-US" sz="1800" dirty="0">
                <a:latin typeface="Lucida Console"/>
                <a:cs typeface="Lucida Console"/>
              </a:rPr>
            </a:br>
            <a:r>
              <a:rPr lang="en-US" sz="1800" dirty="0">
                <a:latin typeface="Lucida Console"/>
                <a:cs typeface="Lucida Console"/>
              </a:rPr>
              <a:t>						</a:t>
            </a:r>
            <a:r>
              <a:rPr lang="en-US" sz="1800" dirty="0" smtClean="0">
                <a:latin typeface="Lucida Console"/>
                <a:cs typeface="Lucida Console"/>
              </a:rPr>
              <a:t>       reduceF</a:t>
            </a:r>
            <a:r>
              <a:rPr lang="en-US" sz="1800" dirty="0"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br>
              <a:rPr lang="en-US" sz="1800" dirty="0">
                <a:latin typeface="Lucida Console"/>
                <a:cs typeface="Lucida Console"/>
              </a:rPr>
            </a:br>
            <a:r>
              <a:rPr lang="en-US" sz="1800" dirty="0">
                <a:latin typeface="Lucida Console"/>
                <a:cs typeface="Lucida Console"/>
              </a:rPr>
              <a:t>						</a:t>
            </a:r>
            <a:r>
              <a:rPr lang="en-US" sz="1800" dirty="0" smtClean="0">
                <a:latin typeface="Lucida Console"/>
                <a:cs typeface="Lucida Console"/>
              </a:rPr>
              <a:t>       direction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EdgeDir</a:t>
            </a:r>
            <a:r>
              <a:rPr lang="en-US" sz="1800" dirty="0" smtClean="0">
                <a:latin typeface="Lucida Console"/>
                <a:cs typeface="Lucida Console"/>
              </a:rPr>
              <a:t>):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 smtClean="0">
                <a:latin typeface="Lucida Console"/>
                <a:cs typeface="Lucida Console"/>
              </a:rPr>
              <a:t>}</a:t>
            </a:r>
          </a:p>
          <a:p>
            <a:endParaRPr lang="en-US" sz="1800" dirty="0">
              <a:latin typeface="Lucida Console"/>
              <a:cs typeface="Lucida Console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97254" y="304800"/>
            <a:ext cx="3581400" cy="11430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dirty="0" smtClean="0"/>
              <a:t>GraphX API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4800" y="685800"/>
            <a:ext cx="228600" cy="11430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2057400"/>
            <a:ext cx="2286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060" y="3886200"/>
            <a:ext cx="231340" cy="990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4800" y="5029200"/>
            <a:ext cx="228600" cy="10668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dirty="0" smtClean="0"/>
              <a:t>PageRank Performance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484571"/>
              </p:ext>
            </p:extLst>
          </p:nvPr>
        </p:nvGraphicFramePr>
        <p:xfrm>
          <a:off x="1600201" y="2209800"/>
          <a:ext cx="5953125" cy="4229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0832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 smtClean="0"/>
              <a:t>Other Iterative Algorithms</a:t>
            </a:r>
            <a:endParaRPr lang="en-US" sz="5500" dirty="0"/>
          </a:p>
        </p:txBody>
      </p:sp>
      <p:grpSp>
        <p:nvGrpSpPr>
          <p:cNvPr id="4" name="Group 3"/>
          <p:cNvGrpSpPr/>
          <p:nvPr/>
        </p:nvGrpSpPr>
        <p:grpSpPr>
          <a:xfrm>
            <a:off x="76200" y="2590801"/>
            <a:ext cx="8839200" cy="3906411"/>
            <a:chOff x="381000" y="2183436"/>
            <a:chExt cx="8534400" cy="2983138"/>
          </a:xfrm>
        </p:grpSpPr>
        <p:graphicFrame>
          <p:nvGraphicFramePr>
            <p:cNvPr id="10" name="Chart 9"/>
            <p:cNvGraphicFramePr/>
            <p:nvPr>
              <p:extLst>
                <p:ext uri="{D42A27DB-BD31-4B8C-83A1-F6EECF244321}">
                  <p14:modId xmlns:p14="http://schemas.microsoft.com/office/powerpoint/2010/main" val="932806025"/>
                </p:ext>
              </p:extLst>
            </p:nvPr>
          </p:nvGraphicFramePr>
          <p:xfrm>
            <a:off x="381000" y="3505200"/>
            <a:ext cx="7391401" cy="11663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1" name="Chart 10"/>
            <p:cNvGraphicFramePr/>
            <p:nvPr>
              <p:extLst>
                <p:ext uri="{D42A27DB-BD31-4B8C-83A1-F6EECF244321}">
                  <p14:modId xmlns:p14="http://schemas.microsoft.com/office/powerpoint/2010/main" val="1313399919"/>
                </p:ext>
              </p:extLst>
            </p:nvPr>
          </p:nvGraphicFramePr>
          <p:xfrm>
            <a:off x="381000" y="2183436"/>
            <a:ext cx="8534400" cy="11663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3612630" y="4837526"/>
              <a:ext cx="2505894" cy="329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+mn-lt"/>
                  <a:cs typeface="Corbel"/>
                </a:rPr>
                <a:t>Time per Iteration (s)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358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838200"/>
          </a:xfrm>
        </p:spPr>
        <p:txBody>
          <a:bodyPr/>
          <a:lstStyle/>
          <a:p>
            <a:r>
              <a:rPr lang="en-US" sz="4800" dirty="0" smtClean="0"/>
              <a:t>Performance Comparisons</a:t>
            </a:r>
            <a:endParaRPr lang="en-US" sz="4800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432086673"/>
              </p:ext>
            </p:extLst>
          </p:nvPr>
        </p:nvGraphicFramePr>
        <p:xfrm>
          <a:off x="685800" y="1981200"/>
          <a:ext cx="7772400" cy="338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62000" y="5562600"/>
            <a:ext cx="73454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 Light"/>
                <a:cs typeface="Gill Sans Light"/>
              </a:rPr>
              <a:t>GraphX is roughly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3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x slower</a:t>
            </a:r>
            <a:r>
              <a:rPr lang="en-US" sz="3200" dirty="0" smtClean="0">
                <a:latin typeface="Gill Sans Light"/>
                <a:cs typeface="Gill Sans Light"/>
              </a:rPr>
              <a:t> than GraphLab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61058" y="1748135"/>
            <a:ext cx="3668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Live-Journal: 69 Million Edges</a:t>
            </a:r>
          </a:p>
        </p:txBody>
      </p:sp>
    </p:spTree>
    <p:extLst>
      <p:ext uri="{BB962C8B-B14F-4D97-AF65-F5344CB8AC3E}">
        <p14:creationId xmlns:p14="http://schemas.microsoft.com/office/powerpoint/2010/main" val="271277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838200"/>
          </a:xfrm>
        </p:spPr>
        <p:txBody>
          <a:bodyPr/>
          <a:lstStyle/>
          <a:p>
            <a:r>
              <a:rPr lang="en-US" dirty="0" smtClean="0"/>
              <a:t>GraphX scales to larger graphs</a:t>
            </a:r>
            <a:endParaRPr lang="en-US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687183541"/>
              </p:ext>
            </p:extLst>
          </p:nvPr>
        </p:nvGraphicFramePr>
        <p:xfrm>
          <a:off x="685800" y="1981200"/>
          <a:ext cx="7772400" cy="308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64808" y="5029200"/>
            <a:ext cx="799449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 Light"/>
                <a:cs typeface="Gill Sans Light"/>
              </a:rPr>
              <a:t>GraphX is roughly 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2x slower</a:t>
            </a:r>
            <a:r>
              <a:rPr lang="en-US" sz="3200" dirty="0" smtClean="0">
                <a:latin typeface="Gill Sans Light"/>
                <a:cs typeface="Gill Sans Light"/>
              </a:rPr>
              <a:t> than GraphLab</a:t>
            </a:r>
          </a:p>
          <a:p>
            <a:pPr lvl="1" indent="-228600" eaLnBrk="0" hangingPunct="0">
              <a:buSzPct val="100000"/>
              <a:buFont typeface="Lucida Grande" charset="0"/>
              <a:buChar char="»"/>
            </a:pPr>
            <a:r>
              <a:rPr lang="en-US" sz="2700" dirty="0" smtClean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Scala + Java overhead: Lambdas, GC time, …</a:t>
            </a:r>
          </a:p>
          <a:p>
            <a:pPr lvl="1" indent="-228600" eaLnBrk="0" hangingPunct="0">
              <a:buSzPct val="100000"/>
              <a:buFont typeface="Lucida Grande" charset="0"/>
              <a:buChar char="»"/>
            </a:pPr>
            <a:r>
              <a:rPr lang="en-US" sz="2700" dirty="0" smtClean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No shared memory parallelism: </a:t>
            </a:r>
            <a:r>
              <a:rPr lang="en-US" sz="2700" dirty="0" smtClean="0">
                <a:solidFill>
                  <a:srgbClr val="3366FF"/>
                </a:solidFill>
                <a:latin typeface="Gill Sans Light"/>
                <a:ea typeface="ＭＳ Ｐゴシック" pitchFamily="-65" charset="-128"/>
                <a:cs typeface="Gill Sans Light"/>
              </a:rPr>
              <a:t>2x increase </a:t>
            </a:r>
            <a:r>
              <a:rPr lang="en-US" sz="2700" dirty="0" smtClean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in comm.</a:t>
            </a:r>
            <a:endParaRPr lang="en-US" sz="2700" dirty="0">
              <a:solidFill>
                <a:prstClr val="black"/>
              </a:solidFill>
              <a:latin typeface="Gill Sans Light"/>
              <a:ea typeface="ＭＳ Ｐゴシック" pitchFamily="-65" charset="-128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2200" y="1625024"/>
            <a:ext cx="52006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 Light"/>
                <a:cs typeface="Gill Sans Light"/>
              </a:rPr>
              <a:t>Twitter Graph: 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1.5 Billion </a:t>
            </a:r>
            <a:r>
              <a:rPr lang="en-US" sz="3200" dirty="0" smtClean="0">
                <a:latin typeface="Gill Sans Light"/>
                <a:cs typeface="Gill Sans Light"/>
              </a:rPr>
              <a:t>Edges</a:t>
            </a:r>
          </a:p>
        </p:txBody>
      </p:sp>
    </p:spTree>
    <p:extLst>
      <p:ext uri="{BB962C8B-B14F-4D97-AF65-F5344CB8AC3E}">
        <p14:creationId xmlns:p14="http://schemas.microsoft.com/office/powerpoint/2010/main" val="104239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8229600" cy="2667000"/>
          </a:xfrm>
        </p:spPr>
        <p:txBody>
          <a:bodyPr/>
          <a:lstStyle/>
          <a:p>
            <a:r>
              <a:rPr lang="en-US" dirty="0" smtClean="0"/>
              <a:t>PageRank is just one stage….   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What about a </a:t>
            </a:r>
            <a:r>
              <a:rPr lang="en-US" dirty="0" smtClean="0">
                <a:solidFill>
                  <a:srgbClr val="3366FF"/>
                </a:solidFill>
              </a:rPr>
              <a:t>pipeline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5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543050"/>
            <a:ext cx="81915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26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953787" y="2302931"/>
            <a:ext cx="7733013" cy="1278469"/>
            <a:chOff x="953787" y="2302931"/>
            <a:chExt cx="7733013" cy="1278469"/>
          </a:xfrm>
        </p:grpSpPr>
        <p:sp>
          <p:nvSpPr>
            <p:cNvPr id="124" name="Can 123"/>
            <p:cNvSpPr/>
            <p:nvPr/>
          </p:nvSpPr>
          <p:spPr>
            <a:xfrm>
              <a:off x="6422324" y="2319868"/>
              <a:ext cx="894882" cy="533400"/>
            </a:xfrm>
            <a:prstGeom prst="can">
              <a:avLst>
                <a:gd name="adj" fmla="val 3611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Gill Sans Light"/>
                  <a:cs typeface="Gill Sans Light"/>
                </a:rPr>
                <a:t>HDFS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  <p:sp>
          <p:nvSpPr>
            <p:cNvPr id="3" name="Can 2"/>
            <p:cNvSpPr/>
            <p:nvPr/>
          </p:nvSpPr>
          <p:spPr>
            <a:xfrm>
              <a:off x="4180934" y="2302931"/>
              <a:ext cx="894882" cy="533400"/>
            </a:xfrm>
            <a:prstGeom prst="can">
              <a:avLst>
                <a:gd name="adj" fmla="val 37698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Gill Sans Light"/>
                  <a:cs typeface="Gill Sans Light"/>
                </a:rPr>
                <a:t>HDFS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4724399" y="2895600"/>
              <a:ext cx="2125377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Compute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28" name="Right Arrow 127"/>
            <p:cNvSpPr/>
            <p:nvPr/>
          </p:nvSpPr>
          <p:spPr>
            <a:xfrm>
              <a:off x="953787" y="2895600"/>
              <a:ext cx="3770613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Spark Preprocess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29" name="Right Arrow 128"/>
            <p:cNvSpPr/>
            <p:nvPr/>
          </p:nvSpPr>
          <p:spPr>
            <a:xfrm>
              <a:off x="6849777" y="2895600"/>
              <a:ext cx="1837023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Spark Post.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r>
              <a:rPr lang="en-US" dirty="0" smtClean="0"/>
              <a:t>A Small Pipeline in GraphX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60446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Timed end-to-end GraphX is </a:t>
            </a:r>
            <a:r>
              <a:rPr lang="en-US" sz="32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faster</a:t>
            </a:r>
            <a:r>
              <a:rPr lang="en-US" sz="3200" i="1" dirty="0" smtClean="0">
                <a:latin typeface="Gill Sans Light"/>
                <a:cs typeface="Gill Sans Light"/>
              </a:rPr>
              <a:t> </a:t>
            </a:r>
            <a:r>
              <a:rPr lang="en-US" sz="3200" dirty="0" smtClean="0">
                <a:latin typeface="Gill Sans Light"/>
                <a:cs typeface="Gill Sans Light"/>
              </a:rPr>
              <a:t>than GraphLab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381000" y="1371600"/>
            <a:ext cx="1975120" cy="1481448"/>
            <a:chOff x="381000" y="1371600"/>
            <a:chExt cx="1975120" cy="1481448"/>
          </a:xfrm>
        </p:grpSpPr>
        <p:sp>
          <p:nvSpPr>
            <p:cNvPr id="6" name="TextBox 5"/>
            <p:cNvSpPr txBox="1"/>
            <p:nvPr/>
          </p:nvSpPr>
          <p:spPr>
            <a:xfrm>
              <a:off x="381000" y="1371600"/>
              <a:ext cx="1975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Raw Wikipedia 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858409" y="1875042"/>
              <a:ext cx="978006" cy="978006"/>
              <a:chOff x="473540" y="2519906"/>
              <a:chExt cx="1166725" cy="1166725"/>
            </a:xfrm>
          </p:grpSpPr>
          <p:sp>
            <p:nvSpPr>
              <p:cNvPr id="10" name="Folded Corner 9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1" name="Folded Corner 10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2" name="Folded Corner 11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Helvetica"/>
                    <a:cs typeface="Helvetica"/>
                  </a:rPr>
                  <a:t>XML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2819400" y="1371600"/>
            <a:ext cx="1460406" cy="1600200"/>
            <a:chOff x="2648314" y="1371600"/>
            <a:chExt cx="1460406" cy="1600200"/>
          </a:xfrm>
        </p:grpSpPr>
        <p:sp>
          <p:nvSpPr>
            <p:cNvPr id="67" name="TextBox 66"/>
            <p:cNvSpPr txBox="1"/>
            <p:nvPr/>
          </p:nvSpPr>
          <p:spPr>
            <a:xfrm>
              <a:off x="2648314" y="1371600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2819400" y="1875042"/>
              <a:ext cx="1036376" cy="1096758"/>
              <a:chOff x="2013099" y="2147633"/>
              <a:chExt cx="1339701" cy="1417755"/>
            </a:xfrm>
          </p:grpSpPr>
          <p:cxnSp>
            <p:nvCxnSpPr>
              <p:cNvPr id="69" name="Straight Connector 68"/>
              <p:cNvCxnSpPr>
                <a:stCxn id="77" idx="5"/>
                <a:endCxn id="7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9" idx="3"/>
                <a:endCxn id="7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7" idx="4"/>
                <a:endCxn id="8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6" idx="5"/>
                <a:endCxn id="8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7" idx="2"/>
                <a:endCxn id="7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8" idx="3"/>
                <a:endCxn id="8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3"/>
                <a:endCxn id="7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82" idx="5"/>
                <a:endCxn id="7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0" idx="6"/>
                <a:endCxn id="86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6" name="Oval 85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8" name="Straight Connector 87"/>
              <p:cNvCxnSpPr>
                <a:stCxn id="87" idx="6"/>
                <a:endCxn id="7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79" idx="4"/>
                <a:endCxn id="86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87" idx="3"/>
                <a:endCxn id="7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5"/>
                <a:endCxn id="7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/>
          <p:cNvGrpSpPr/>
          <p:nvPr/>
        </p:nvGrpSpPr>
        <p:grpSpPr>
          <a:xfrm>
            <a:off x="5019558" y="1371600"/>
            <a:ext cx="1351652" cy="1600200"/>
            <a:chOff x="4248514" y="1371600"/>
            <a:chExt cx="1351652" cy="1600200"/>
          </a:xfrm>
        </p:grpSpPr>
        <p:sp>
          <p:nvSpPr>
            <p:cNvPr id="92" name="TextBox 91"/>
            <p:cNvSpPr txBox="1"/>
            <p:nvPr/>
          </p:nvSpPr>
          <p:spPr>
            <a:xfrm>
              <a:off x="4248514" y="1371600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4419600" y="1875042"/>
              <a:ext cx="1036376" cy="1096758"/>
              <a:chOff x="2013099" y="2147633"/>
              <a:chExt cx="1339701" cy="1417755"/>
            </a:xfrm>
          </p:grpSpPr>
          <p:cxnSp>
            <p:nvCxnSpPr>
              <p:cNvPr id="94" name="Straight Connector 93"/>
              <p:cNvCxnSpPr>
                <a:stCxn id="101" idx="5"/>
                <a:endCxn id="102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103" idx="3"/>
                <a:endCxn id="102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101" idx="4"/>
                <a:endCxn id="104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100" idx="5"/>
                <a:endCxn id="104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101" idx="2"/>
                <a:endCxn id="100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102" idx="3"/>
                <a:endCxn id="104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Oval 99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06" name="Straight Connector 105"/>
              <p:cNvCxnSpPr>
                <a:stCxn id="105" idx="3"/>
                <a:endCxn id="101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105" idx="5"/>
                <a:endCxn id="103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104" idx="6"/>
                <a:endCxn id="109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Oval 108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11" name="Straight Connector 110"/>
              <p:cNvCxnSpPr>
                <a:stCxn id="110" idx="6"/>
                <a:endCxn id="103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03" idx="4"/>
                <a:endCxn id="109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110" idx="3"/>
                <a:endCxn id="100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110" idx="5"/>
                <a:endCxn id="101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/>
          <p:cNvGrpSpPr/>
          <p:nvPr/>
        </p:nvGrpSpPr>
        <p:grpSpPr>
          <a:xfrm>
            <a:off x="7048926" y="1371600"/>
            <a:ext cx="1790274" cy="1456573"/>
            <a:chOff x="6052246" y="1371600"/>
            <a:chExt cx="1790274" cy="1456573"/>
          </a:xfrm>
        </p:grpSpPr>
        <p:grpSp>
          <p:nvGrpSpPr>
            <p:cNvPr id="44" name="Group 43"/>
            <p:cNvGrpSpPr/>
            <p:nvPr/>
          </p:nvGrpSpPr>
          <p:grpSpPr>
            <a:xfrm>
              <a:off x="6528283" y="1875042"/>
              <a:ext cx="838200" cy="953131"/>
              <a:chOff x="5181600" y="3312504"/>
              <a:chExt cx="1273220" cy="1447800"/>
            </a:xfrm>
          </p:grpSpPr>
          <p:sp>
            <p:nvSpPr>
              <p:cNvPr id="46" name="Folded Corner 45"/>
              <p:cNvSpPr/>
              <p:nvPr/>
            </p:nvSpPr>
            <p:spPr>
              <a:xfrm>
                <a:off x="5183042" y="3312504"/>
                <a:ext cx="1271778" cy="1447800"/>
              </a:xfrm>
              <a:prstGeom prst="foldedCorner">
                <a:avLst>
                  <a:gd name="adj" fmla="val 1334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183043" y="3748423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514662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828048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141434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181600" y="3487834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5513219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5826605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139991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181600" y="3994883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513219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5826605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139991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183043" y="4242138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514662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828048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141434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181600" y="4495800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513219" y="4495800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5826605" y="4495800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5183044" y="3319041"/>
                <a:ext cx="1270334" cy="16879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6052246" y="1371600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Top 20 Pages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85800" y="3151590"/>
            <a:ext cx="7772400" cy="3020610"/>
            <a:chOff x="685800" y="3151590"/>
            <a:chExt cx="7772400" cy="3020610"/>
          </a:xfrm>
        </p:grpSpPr>
        <p:graphicFrame>
          <p:nvGraphicFramePr>
            <p:cNvPr id="8" name="Chart 7"/>
            <p:cNvGraphicFramePr/>
            <p:nvPr>
              <p:extLst>
                <p:ext uri="{D42A27DB-BD31-4B8C-83A1-F6EECF244321}">
                  <p14:modId xmlns:p14="http://schemas.microsoft.com/office/powerpoint/2010/main" val="1186431169"/>
                </p:ext>
              </p:extLst>
            </p:nvPr>
          </p:nvGraphicFramePr>
          <p:xfrm>
            <a:off x="685800" y="3151590"/>
            <a:ext cx="7772400" cy="30206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4803085" y="40386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605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097460" y="48006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375</a:t>
              </a:r>
            </a:p>
          </p:txBody>
        </p:sp>
      </p:grpSp>
      <p:sp>
        <p:nvSpPr>
          <p:cNvPr id="118" name="Right Arrow 117"/>
          <p:cNvSpPr/>
          <p:nvPr/>
        </p:nvSpPr>
        <p:spPr>
          <a:xfrm>
            <a:off x="22098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ight Arrow 118"/>
          <p:cNvSpPr/>
          <p:nvPr/>
        </p:nvSpPr>
        <p:spPr>
          <a:xfrm>
            <a:off x="43759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ight Arrow 119"/>
          <p:cNvSpPr/>
          <p:nvPr/>
        </p:nvSpPr>
        <p:spPr>
          <a:xfrm>
            <a:off x="66294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92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How to run Spark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Four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ways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run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Spark locally with one worker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thread(no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parallelism) 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spark-shell.cmd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spark-shell.cmd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Run locally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K worker threads (ideally set to # of cores)</a:t>
            </a: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spark-shell.cmd local[2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Connect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a Spark standalone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spark-shell.cmd spark://HOST:PORT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MASTER=spark://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localhost:7077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Connect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a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Mesos cluster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spark-shell.cmd mesos://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HOST:PORT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8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v Hadoop - Code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600201"/>
            <a:ext cx="606299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68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04800" y="762000"/>
            <a:ext cx="8534400" cy="838200"/>
          </a:xfrm>
        </p:spPr>
        <p:txBody>
          <a:bodyPr>
            <a:normAutofit fontScale="90000"/>
          </a:bodyPr>
          <a:lstStyle/>
          <a:p>
            <a:r>
              <a:rPr lang="en-US" sz="5000" dirty="0" smtClean="0"/>
              <a:t>The GraphX Stack</a:t>
            </a:r>
            <a:br>
              <a:rPr lang="en-US" sz="5000" dirty="0" smtClean="0"/>
            </a:br>
            <a:r>
              <a:rPr lang="en-US" sz="5000" dirty="0" smtClean="0"/>
              <a:t>(Lines of Code)</a:t>
            </a:r>
            <a:endParaRPr lang="en-US" sz="5000" dirty="0"/>
          </a:p>
        </p:txBody>
      </p:sp>
      <p:sp>
        <p:nvSpPr>
          <p:cNvPr id="5" name="Rectangle 4"/>
          <p:cNvSpPr/>
          <p:nvPr/>
        </p:nvSpPr>
        <p:spPr>
          <a:xfrm>
            <a:off x="304800" y="4419601"/>
            <a:ext cx="8610600" cy="585313"/>
          </a:xfrm>
          <a:prstGeom prst="rect">
            <a:avLst/>
          </a:prstGeom>
          <a:ln w="12700" cmpd="sng"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dirty="0" smtClean="0">
                <a:latin typeface="Gill Sans Light"/>
              </a:rPr>
              <a:t>GraphX (3575)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5147054"/>
            <a:ext cx="8610599" cy="577580"/>
          </a:xfrm>
          <a:prstGeom prst="rect">
            <a:avLst/>
          </a:prstGeom>
          <a:ln w="12700" cmpd="sng"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dirty="0" smtClean="0">
                <a:latin typeface="Gill Sans Light"/>
              </a:rPr>
              <a:t>Spark</a:t>
            </a:r>
            <a:endParaRPr lang="en-US" sz="1700" dirty="0" smtClean="0">
              <a:latin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3657601"/>
            <a:ext cx="6476999" cy="585313"/>
          </a:xfrm>
          <a:prstGeom prst="rect">
            <a:avLst/>
          </a:prstGeom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dirty="0" smtClean="0">
                <a:latin typeface="Gill Sans Light"/>
              </a:rPr>
              <a:t>Pregel (28) + GraphLab (50)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2" y="2362201"/>
            <a:ext cx="1066798" cy="1149634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latin typeface="Gill Sans Light"/>
              </a:rPr>
              <a:t>PageRank (5)</a:t>
            </a:r>
          </a:p>
        </p:txBody>
      </p:sp>
      <p:sp>
        <p:nvSpPr>
          <p:cNvPr id="7" name="Rectangle 6"/>
          <p:cNvSpPr/>
          <p:nvPr/>
        </p:nvSpPr>
        <p:spPr>
          <a:xfrm>
            <a:off x="1462475" y="2362201"/>
            <a:ext cx="1416322" cy="1149634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latin typeface="Gill Sans Light"/>
              </a:rPr>
              <a:t>Connected Comp. (10)</a:t>
            </a:r>
          </a:p>
        </p:txBody>
      </p:sp>
      <p:sp>
        <p:nvSpPr>
          <p:cNvPr id="8" name="Rectangle 7"/>
          <p:cNvSpPr/>
          <p:nvPr/>
        </p:nvSpPr>
        <p:spPr>
          <a:xfrm>
            <a:off x="2969672" y="2362201"/>
            <a:ext cx="990600" cy="1149634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latin typeface="Gill Sans Light"/>
              </a:rPr>
              <a:t>Shortest Path (10)</a:t>
            </a:r>
          </a:p>
        </p:txBody>
      </p:sp>
      <p:sp>
        <p:nvSpPr>
          <p:cNvPr id="9" name="Rectangle 8"/>
          <p:cNvSpPr/>
          <p:nvPr/>
        </p:nvSpPr>
        <p:spPr>
          <a:xfrm>
            <a:off x="4827822" y="2362201"/>
            <a:ext cx="685800" cy="1149634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latin typeface="Gill Sans Light"/>
              </a:rPr>
              <a:t>ALS</a:t>
            </a:r>
          </a:p>
          <a:p>
            <a:pPr algn="ctr"/>
            <a:r>
              <a:rPr lang="en-US" sz="2000" dirty="0" smtClean="0">
                <a:latin typeface="Gill Sans Light"/>
              </a:rPr>
              <a:t>(40)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01000" y="2362200"/>
            <a:ext cx="914400" cy="188071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dirty="0" smtClean="0">
                <a:latin typeface="Gill Sans Light"/>
              </a:rPr>
              <a:t>LDA</a:t>
            </a:r>
          </a:p>
          <a:p>
            <a:pPr algn="ctr"/>
            <a:r>
              <a:rPr lang="en-US" sz="2200" dirty="0" smtClean="0">
                <a:latin typeface="Gill Sans Light"/>
              </a:rPr>
              <a:t>(120)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04935" y="2362201"/>
            <a:ext cx="1219201" cy="1142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dirty="0" smtClean="0">
                <a:latin typeface="Gill Sans Light"/>
              </a:rPr>
              <a:t>K-core</a:t>
            </a:r>
          </a:p>
          <a:p>
            <a:pPr algn="ctr"/>
            <a:r>
              <a:rPr lang="en-US" sz="2200" dirty="0" smtClean="0">
                <a:latin typeface="Gill Sans Light"/>
              </a:rPr>
              <a:t>(51)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14575" y="2362201"/>
            <a:ext cx="995550" cy="188071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dirty="0" smtClean="0">
                <a:latin typeface="Gill Sans Light"/>
              </a:rPr>
              <a:t>Triangle</a:t>
            </a:r>
          </a:p>
          <a:p>
            <a:pPr algn="ctr"/>
            <a:r>
              <a:rPr lang="en-US" sz="2200" dirty="0" smtClean="0">
                <a:latin typeface="Gill Sans Light"/>
              </a:rPr>
              <a:t>Count</a:t>
            </a:r>
          </a:p>
          <a:p>
            <a:pPr algn="ctr"/>
            <a:r>
              <a:rPr lang="en-US" sz="2200" dirty="0" smtClean="0">
                <a:latin typeface="Gill Sans Light"/>
              </a:rPr>
              <a:t>(45)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51147" y="2355566"/>
            <a:ext cx="685800" cy="1149634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latin typeface="Gill Sans Light"/>
              </a:rPr>
              <a:t>SVD</a:t>
            </a:r>
          </a:p>
          <a:p>
            <a:pPr algn="ctr"/>
            <a:r>
              <a:rPr lang="en-US" sz="2000" dirty="0" smtClean="0">
                <a:latin typeface="Gill Sans Light"/>
              </a:rPr>
              <a:t>(40)</a:t>
            </a:r>
          </a:p>
        </p:txBody>
      </p:sp>
    </p:spTree>
    <p:extLst>
      <p:ext uri="{BB962C8B-B14F-4D97-AF65-F5344CB8AC3E}">
        <p14:creationId xmlns:p14="http://schemas.microsoft.com/office/powerpoint/2010/main" val="419700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Analytics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Code Example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8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Code Example – Use Case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Case: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GraphX to analyze Wikipedia data and implement graph algorithms in Spark.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Data Sets: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Articles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(Nodes/Vertices):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graphx-wiki-vertices.txt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Links to articles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(Edges/Relationships):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graphx-wiki-edges.txt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7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Code Example Steps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Import Spark GraphX API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Load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Article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from text file into RDD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Load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Links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from text file into RDD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Construct the Graph using the two datasets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Parse article rows into pairs of vertex ID and title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Parse link rows into Edge objects with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placeholder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0 attribute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graph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by calling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Graph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constructor with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vertex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RDD, our edge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RDD &amp; default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vertex attribute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Cache the resulting graph in memory to avoid reloading it from disk each time we use it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Verify the data created so far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2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Code Example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Steps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analytics**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PageRank on Wikipedia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titles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important articles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Berkeley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subgraph of Wikipedia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60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Serialization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GraphX requires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Kryo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serializer to achieve maximum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spark.serializer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property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Spark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default Kryo Serialization is not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enabled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Kryo Serialization for the spark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shell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Serialization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setting in "spark-shell.cmd" 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7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Demo with Serialization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26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Distro 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676401"/>
            <a:ext cx="6019799" cy="4507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6172200"/>
            <a:ext cx="822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http://spark.apache.org/docs/latest/hadoop-third-party-distributions.html</a:t>
            </a:r>
          </a:p>
        </p:txBody>
      </p:sp>
    </p:spTree>
    <p:extLst>
      <p:ext uri="{BB962C8B-B14F-4D97-AF65-F5344CB8AC3E}">
        <p14:creationId xmlns:p14="http://schemas.microsoft.com/office/powerpoint/2010/main" val="197665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GraphX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Cases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1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592192"/>
            <a:ext cx="8229600" cy="463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091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Spark and GraphX Resources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Spark: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Spark Main Site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http://spark.apache.org/docs/latest/index.html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Spark Summit 2014 Conference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http://spark-summit.org/2014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Spark Configuration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http://spark.apache.org/docs/latest/configuration.html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Tuning Spark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http://spark.apache.org/docs/latest/tuning.html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Monitoring and Instrumentation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http://spark.apache.org/docs/latest/monitoring.html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Spark Overview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("Where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to Go from Here"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section)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http://spark.apache.org/docs/latest/index.html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API Docs: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Scala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http://spark.apache.org/docs/latest/api/scala/index.html#org.apache.spark.package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Java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http://spark.apache.org/docs/latest/api/java/index.html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Python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http://spark.apache.org/docs/latest/api/python/index.html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GraphX: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Graph Analytics with Graphx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https://databricks-training.s3.amazonaws.com/graph-analytics-with-graphx.html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GraphX Programming Guide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http://spark.apache.org/docs/latest/graphx-programming-guide.html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GraphX on Github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http://amplab.github.io/graphx/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950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Speaker Contact Information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InfoQ Lead Editor: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http://www.infoq.com/author/Srini-Penchikala</a:t>
            </a:r>
          </a:p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srinipenchikala@gmail.com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LinkedIn: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http://linkedin.com/in/SriniPenchikala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Twitter: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@srinip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Interested in writing articles for InfoQ?</a:t>
            </a:r>
          </a:p>
          <a:p>
            <a:pPr lvl="1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Send an email to: srini@infoq.com</a:t>
            </a:r>
          </a:p>
          <a:p>
            <a:pPr marL="0" indent="0">
              <a:buNone/>
            </a:pP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1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Questions &amp; Comments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36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40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Spark Background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Distributed Systems are the new standard (specifically, Data Parallel systems)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Spark: An SDK for Big Data Applications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Unified System With Libraries to Build a Complete Solution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Full-featured Programming Environment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Single, Consistent Interface for Developers to Write Against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Runtimes available on several platforms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5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5.1|5.5|2.9|2.7|5.8|13.3|6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5346</TotalTime>
  <Words>1826</Words>
  <Application>Microsoft Office PowerPoint</Application>
  <PresentationFormat>On-screen Show (4:3)</PresentationFormat>
  <Paragraphs>732</Paragraphs>
  <Slides>73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Introduction to Spark  #5 GraphX: Graph Analytics on Spark </vt:lpstr>
      <vt:lpstr>About Me</vt:lpstr>
      <vt:lpstr>Sources for this presentation</vt:lpstr>
      <vt:lpstr>Software Used for Today’s Demos</vt:lpstr>
      <vt:lpstr>How to Install Spark</vt:lpstr>
      <vt:lpstr>How to run Spark</vt:lpstr>
      <vt:lpstr>Agenda</vt:lpstr>
      <vt:lpstr>Spark</vt:lpstr>
      <vt:lpstr>Spark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GraphX</vt:lpstr>
      <vt:lpstr>What is GraphX</vt:lpstr>
      <vt:lpstr>Property Graphs</vt:lpstr>
      <vt:lpstr>GraphX Components</vt:lpstr>
      <vt:lpstr>GraphX – Current Status</vt:lpstr>
      <vt:lpstr>Graph Algorithms</vt:lpstr>
      <vt:lpstr>Graphs are Central to Analytics</vt:lpstr>
      <vt:lpstr>Graphs are Central to Analytics</vt:lpstr>
      <vt:lpstr>Graphs are Essential to Data Mining and Machine Learning</vt:lpstr>
      <vt:lpstr>Recommending Products</vt:lpstr>
      <vt:lpstr>Recommending Products</vt:lpstr>
      <vt:lpstr>Collaborative Filtering</vt:lpstr>
      <vt:lpstr>Predicting User Behavior</vt:lpstr>
      <vt:lpstr>Finding Communities</vt:lpstr>
      <vt:lpstr>Many More Graph Algorithms</vt:lpstr>
      <vt:lpstr>Example Graph Analytics Pipeline</vt:lpstr>
      <vt:lpstr>Separate Systems to Support Each View</vt:lpstr>
      <vt:lpstr>PowerPoint Presentation</vt:lpstr>
      <vt:lpstr>PowerPoint Presentation</vt:lpstr>
      <vt:lpstr>Having separate systems  for each view is  difficult to use and inefficient</vt:lpstr>
      <vt:lpstr>Difficult to Program and Use</vt:lpstr>
      <vt:lpstr>Inefficient</vt:lpstr>
      <vt:lpstr>Solution: The GraphX Unified Approach</vt:lpstr>
      <vt:lpstr>Tables and Graphs are composable  views of the same physical data</vt:lpstr>
      <vt:lpstr>View a Graph as a Table</vt:lpstr>
      <vt:lpstr>Distributed Graphs as Tables (RDDs)</vt:lpstr>
      <vt:lpstr>By exploiting graph-structure Graph-Parallel systems  can be orders-of-magnitude faster.</vt:lpstr>
      <vt:lpstr>Triangle Counting on Twitter</vt:lpstr>
      <vt:lpstr>Specialized Graph Systems</vt:lpstr>
      <vt:lpstr>Specialized Graph Systems</vt:lpstr>
      <vt:lpstr>Why GraphX?</vt:lpstr>
      <vt:lpstr>PowerPoint Presentation</vt:lpstr>
      <vt:lpstr>GraphX Unifies  Data-Parallel and Graph-Parallel  Systems</vt:lpstr>
      <vt:lpstr>Enable Joining Tables and Graphs</vt:lpstr>
      <vt:lpstr>The GraphX  Resilient Distributed Graph</vt:lpstr>
      <vt:lpstr>Table Operators</vt:lpstr>
      <vt:lpstr>PowerPoint Presentation</vt:lpstr>
      <vt:lpstr>PageRank Performance</vt:lpstr>
      <vt:lpstr>Other Iterative Algorithms</vt:lpstr>
      <vt:lpstr>Performance Comparisons</vt:lpstr>
      <vt:lpstr>GraphX scales to larger graphs</vt:lpstr>
      <vt:lpstr>PageRank is just one stage….            What about a pipeline?</vt:lpstr>
      <vt:lpstr>PowerPoint Presentation</vt:lpstr>
      <vt:lpstr>A Small Pipeline in GraphX</vt:lpstr>
      <vt:lpstr>Spark v Hadoop - Code Size</vt:lpstr>
      <vt:lpstr>The GraphX Stack (Lines of Code)</vt:lpstr>
      <vt:lpstr>Graph Analytics Code Example</vt:lpstr>
      <vt:lpstr>Code Example – Use Case</vt:lpstr>
      <vt:lpstr>Code Example Steps</vt:lpstr>
      <vt:lpstr>Code Example Steps - 2</vt:lpstr>
      <vt:lpstr>Demo</vt:lpstr>
      <vt:lpstr>Serialization</vt:lpstr>
      <vt:lpstr>Demo with Serialization</vt:lpstr>
      <vt:lpstr>Spark Distro Platforms</vt:lpstr>
      <vt:lpstr>Conclusions</vt:lpstr>
      <vt:lpstr>Spark and GraphX Resources</vt:lpstr>
      <vt:lpstr>Speaker Contact Information</vt:lpstr>
      <vt:lpstr>Q&amp;A Questions &amp; Comments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Spark  #5 GraphX: Graph Analytics on Spark</dc:title>
  <dc:creator>Srini Penchikala</dc:creator>
  <cp:lastModifiedBy>Srini Penchikala</cp:lastModifiedBy>
  <cp:revision>73</cp:revision>
  <dcterms:created xsi:type="dcterms:W3CDTF">2014-08-01T17:15:23Z</dcterms:created>
  <dcterms:modified xsi:type="dcterms:W3CDTF">2014-08-05T16:32:43Z</dcterms:modified>
</cp:coreProperties>
</file>